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48" r:id="rId2"/>
  </p:sldMasterIdLst>
  <p:sldIdLst>
    <p:sldId id="256" r:id="rId3"/>
    <p:sldId id="257" r:id="rId4"/>
    <p:sldId id="258" r:id="rId5"/>
    <p:sldId id="259" r:id="rId6"/>
    <p:sldId id="263" r:id="rId7"/>
    <p:sldId id="264" r:id="rId8"/>
    <p:sldId id="260" r:id="rId9"/>
    <p:sldId id="286" r:id="rId10"/>
    <p:sldId id="262" r:id="rId11"/>
    <p:sldId id="265" r:id="rId12"/>
    <p:sldId id="266" r:id="rId13"/>
    <p:sldId id="285" r:id="rId14"/>
    <p:sldId id="270" r:id="rId15"/>
    <p:sldId id="267" r:id="rId16"/>
    <p:sldId id="271" r:id="rId17"/>
    <p:sldId id="272" r:id="rId18"/>
    <p:sldId id="281" r:id="rId19"/>
    <p:sldId id="268" r:id="rId20"/>
    <p:sldId id="282" r:id="rId21"/>
    <p:sldId id="277" r:id="rId22"/>
    <p:sldId id="283" r:id="rId23"/>
    <p:sldId id="284" r:id="rId24"/>
    <p:sldId id="273" r:id="rId25"/>
    <p:sldId id="276" r:id="rId26"/>
    <p:sldId id="275" r:id="rId27"/>
    <p:sldId id="287" r:id="rId28"/>
    <p:sldId id="274" r:id="rId29"/>
    <p:sldId id="279"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9F2"/>
    <a:srgbClr val="6DB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E34ED-D4D4-1064-56C8-7373CD888736}" v="69" dt="2023-07-03T13:45:40.035"/>
    <p1510:client id="{27BEC3E6-BB21-00B3-FCB9-12867B798B1E}" v="20" dt="2023-06-28T11:40:54.777"/>
    <p1510:client id="{37F2FDB5-F7AE-F35D-C2A8-812B566025A4}" v="142" dt="2023-06-05T13:31:50.576"/>
    <p1510:client id="{39B3E9B9-9F54-5837-0F4B-765CC83E0462}" v="344" dt="2023-06-22T14:47:19.365"/>
    <p1510:client id="{437FDAB6-D1D7-ACBD-A4A7-1329688DDA6F}" v="202" dt="2023-06-26T08:22:04.534"/>
    <p1510:client id="{4867D417-0E8A-DF2D-1045-4D4DE08FF08D}" v="24" dt="2023-05-26T14:53:47.042"/>
    <p1510:client id="{58F52CC0-4EEA-7303-25F6-131EF968381D}" v="266" dt="2023-06-30T08:23:23.941"/>
    <p1510:client id="{6086D9CC-DB21-A77B-B6FD-34A512143D13}" v="182" dt="2023-06-28T09:30:47.927"/>
    <p1510:client id="{82D11414-F767-4336-AE11-438E8CBB0378}" v="161" dt="2023-04-27T13:45:18.732"/>
    <p1510:client id="{95469703-2F2D-C62D-6898-D93D57181A4A}" v="1694" dt="2023-05-04T09:38:49.336"/>
    <p1510:client id="{B1B54CFA-9222-1CB2-BB94-2C9E3AE9D4A1}" v="606" dt="2023-06-30T11:47:36.165"/>
    <p1510:client id="{B8D47C47-171B-B15A-D4B0-046734B77D8C}" v="2" dt="2023-06-30T08:25:15.961"/>
    <p1510:client id="{C91DB076-5B7D-BAD6-8457-BBF1BB6F2CAA}" v="38" dt="2023-06-22T12:20:20.639"/>
    <p1510:client id="{CC110974-F06E-7036-C692-CA4B445C2FD9}" v="2284" dt="2023-04-28T11:58:26.155"/>
    <p1510:client id="{CEF432B4-799C-9828-4FA6-534A7388F3DA}" v="7" dt="2023-05-09T13:21:19.034"/>
    <p1510:client id="{D52914CA-D603-D126-BAFC-ADC3202FD34E}" v="4" dt="2023-06-07T13:42:49.530"/>
    <p1510:client id="{D9161C02-5711-4157-982B-B6A8EA279CCE}" v="297" dt="2023-05-04T10:14:20.144"/>
    <p1510:client id="{DF38DB81-CB03-BF79-4E11-B3D250FC6C7A}" v="6" dt="2023-06-09T09:06:42.896"/>
    <p1510:client id="{DFCA37EA-9FE0-4216-4FC7-E1CE52E0F90A}" v="9" dt="2023-06-30T14:33:57.572"/>
    <p1510:client id="{E7FF2BDA-8F5C-FBF6-9718-12C1C6A5188C}" v="15" dt="2023-06-30T10:56:03.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autoAdjust="0"/>
    <p:restoredTop sz="94660"/>
  </p:normalViewPr>
  <p:slideViewPr>
    <p:cSldViewPr snapToGrid="0">
      <p:cViewPr varScale="1">
        <p:scale>
          <a:sx n="86" d="100"/>
          <a:sy n="86" d="100"/>
        </p:scale>
        <p:origin x="12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8.1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8.1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8.1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8.1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8.1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15.369"/>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7/20/2023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455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3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5509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375615" y="1915688"/>
            <a:ext cx="5308600" cy="4629784"/>
          </a:xfrm>
          <a:prstGeom prst="rect">
            <a:avLst/>
          </a:prstGeom>
        </p:spPr>
        <p:txBody>
          <a:bodyPr wrap="square" lIns="0" tIns="0" rIns="0" bIns="0">
            <a:spAutoFit/>
          </a:bodyPr>
          <a:lstStyle>
            <a:lvl1pPr>
              <a:defRPr sz="1800" b="1" i="0" u="sng">
                <a:solidFill>
                  <a:schemeClr val="tx1"/>
                </a:solidFill>
                <a:latin typeface="Calibri"/>
                <a:cs typeface="Calibri"/>
              </a:defRPr>
            </a:lvl1pPr>
          </a:lstStyle>
          <a:p>
            <a:endParaRPr/>
          </a:p>
        </p:txBody>
      </p:sp>
      <p:sp>
        <p:nvSpPr>
          <p:cNvPr id="4" name="Holder 4"/>
          <p:cNvSpPr>
            <a:spLocks noGrp="1"/>
          </p:cNvSpPr>
          <p:nvPr>
            <p:ph sz="half" idx="3"/>
          </p:nvPr>
        </p:nvSpPr>
        <p:spPr>
          <a:xfrm>
            <a:off x="6306058" y="1853299"/>
            <a:ext cx="5368290" cy="4629785"/>
          </a:xfrm>
          <a:prstGeom prst="rect">
            <a:avLst/>
          </a:prstGeom>
        </p:spPr>
        <p:txBody>
          <a:bodyPr wrap="square" lIns="0" tIns="0" rIns="0" bIns="0">
            <a:spAutoFit/>
          </a:bodyPr>
          <a:lstStyle>
            <a:lvl1pPr>
              <a:defRPr sz="1800" b="1" i="0" u="sng">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a:extLst>
              <a:ext uri="{28A0092B-C50C-407E-A947-70E740481C1C}">
                <a14:useLocalDpi xmlns:a14="http://schemas.microsoft.com/office/drawing/2010/main" val="0"/>
              </a:ext>
            </a:extLst>
          </a:blip>
          <a:stretch>
            <a:fillRect/>
          </a:stretch>
        </p:blipFill>
        <p:spPr>
          <a:xfrm>
            <a:off x="1635352" y="1002792"/>
            <a:ext cx="8856322" cy="4852416"/>
          </a:xfrm>
          <a:prstGeom prst="rect">
            <a:avLst/>
          </a:prstGeom>
        </p:spPr>
      </p:pic>
      <p:sp>
        <p:nvSpPr>
          <p:cNvPr id="17" name="bg object 17"/>
          <p:cNvSpPr/>
          <p:nvPr/>
        </p:nvSpPr>
        <p:spPr>
          <a:xfrm>
            <a:off x="4814316" y="233171"/>
            <a:ext cx="6905625" cy="1605280"/>
          </a:xfrm>
          <a:custGeom>
            <a:avLst/>
            <a:gdLst/>
            <a:ahLst/>
            <a:cxnLst/>
            <a:rect l="l" t="t" r="r" b="b"/>
            <a:pathLst>
              <a:path w="6905625" h="1605280">
                <a:moveTo>
                  <a:pt x="6637782" y="0"/>
                </a:moveTo>
                <a:lnTo>
                  <a:pt x="267462" y="0"/>
                </a:lnTo>
                <a:lnTo>
                  <a:pt x="219389" y="4309"/>
                </a:lnTo>
                <a:lnTo>
                  <a:pt x="174141" y="16734"/>
                </a:lnTo>
                <a:lnTo>
                  <a:pt x="132475" y="36519"/>
                </a:lnTo>
                <a:lnTo>
                  <a:pt x="95145" y="62908"/>
                </a:lnTo>
                <a:lnTo>
                  <a:pt x="62908" y="95145"/>
                </a:lnTo>
                <a:lnTo>
                  <a:pt x="36519" y="132475"/>
                </a:lnTo>
                <a:lnTo>
                  <a:pt x="16734" y="174141"/>
                </a:lnTo>
                <a:lnTo>
                  <a:pt x="4309" y="219389"/>
                </a:lnTo>
                <a:lnTo>
                  <a:pt x="0" y="267462"/>
                </a:lnTo>
                <a:lnTo>
                  <a:pt x="0" y="1337310"/>
                </a:lnTo>
                <a:lnTo>
                  <a:pt x="4309" y="1385382"/>
                </a:lnTo>
                <a:lnTo>
                  <a:pt x="16734" y="1430630"/>
                </a:lnTo>
                <a:lnTo>
                  <a:pt x="36519" y="1472296"/>
                </a:lnTo>
                <a:lnTo>
                  <a:pt x="62908" y="1509626"/>
                </a:lnTo>
                <a:lnTo>
                  <a:pt x="95145" y="1541863"/>
                </a:lnTo>
                <a:lnTo>
                  <a:pt x="132475" y="1568252"/>
                </a:lnTo>
                <a:lnTo>
                  <a:pt x="174141" y="1588037"/>
                </a:lnTo>
                <a:lnTo>
                  <a:pt x="219389" y="1600462"/>
                </a:lnTo>
                <a:lnTo>
                  <a:pt x="267462" y="1604772"/>
                </a:lnTo>
                <a:lnTo>
                  <a:pt x="6637782" y="1604772"/>
                </a:lnTo>
                <a:lnTo>
                  <a:pt x="6685854" y="1600462"/>
                </a:lnTo>
                <a:lnTo>
                  <a:pt x="6731102" y="1588037"/>
                </a:lnTo>
                <a:lnTo>
                  <a:pt x="6772768" y="1568252"/>
                </a:lnTo>
                <a:lnTo>
                  <a:pt x="6810098" y="1541863"/>
                </a:lnTo>
                <a:lnTo>
                  <a:pt x="6842335" y="1509626"/>
                </a:lnTo>
                <a:lnTo>
                  <a:pt x="6868724" y="1472296"/>
                </a:lnTo>
                <a:lnTo>
                  <a:pt x="6888509" y="1430630"/>
                </a:lnTo>
                <a:lnTo>
                  <a:pt x="6900934" y="1385382"/>
                </a:lnTo>
                <a:lnTo>
                  <a:pt x="6905244" y="1337310"/>
                </a:lnTo>
                <a:lnTo>
                  <a:pt x="6905244" y="267462"/>
                </a:lnTo>
                <a:lnTo>
                  <a:pt x="6900934" y="219389"/>
                </a:lnTo>
                <a:lnTo>
                  <a:pt x="6888509" y="174141"/>
                </a:lnTo>
                <a:lnTo>
                  <a:pt x="6868724" y="132475"/>
                </a:lnTo>
                <a:lnTo>
                  <a:pt x="6842335" y="95145"/>
                </a:lnTo>
                <a:lnTo>
                  <a:pt x="6810098" y="62908"/>
                </a:lnTo>
                <a:lnTo>
                  <a:pt x="6772768" y="36519"/>
                </a:lnTo>
                <a:lnTo>
                  <a:pt x="6731102" y="16734"/>
                </a:lnTo>
                <a:lnTo>
                  <a:pt x="6685854" y="4309"/>
                </a:lnTo>
                <a:lnTo>
                  <a:pt x="6637782" y="0"/>
                </a:lnTo>
                <a:close/>
              </a:path>
            </a:pathLst>
          </a:custGeom>
          <a:solidFill>
            <a:srgbClr val="FFFFFF"/>
          </a:solidFill>
        </p:spPr>
        <p:txBody>
          <a:bodyPr wrap="square" lIns="0" tIns="0" rIns="0" bIns="0" rtlCol="0"/>
          <a:lstStyle/>
          <a:p>
            <a:endParaRPr dirty="0"/>
          </a:p>
        </p:txBody>
      </p:sp>
      <p:sp>
        <p:nvSpPr>
          <p:cNvPr id="18" name="bg object 18"/>
          <p:cNvSpPr/>
          <p:nvPr/>
        </p:nvSpPr>
        <p:spPr>
          <a:xfrm>
            <a:off x="4814316" y="233171"/>
            <a:ext cx="6905625" cy="1605280"/>
          </a:xfrm>
          <a:custGeom>
            <a:avLst/>
            <a:gdLst/>
            <a:ahLst/>
            <a:cxnLst/>
            <a:rect l="l" t="t" r="r" b="b"/>
            <a:pathLst>
              <a:path w="6905625" h="1605280">
                <a:moveTo>
                  <a:pt x="0" y="267462"/>
                </a:moveTo>
                <a:lnTo>
                  <a:pt x="4309" y="219389"/>
                </a:lnTo>
                <a:lnTo>
                  <a:pt x="16734" y="174141"/>
                </a:lnTo>
                <a:lnTo>
                  <a:pt x="36519" y="132475"/>
                </a:lnTo>
                <a:lnTo>
                  <a:pt x="62908" y="95145"/>
                </a:lnTo>
                <a:lnTo>
                  <a:pt x="95145" y="62908"/>
                </a:lnTo>
                <a:lnTo>
                  <a:pt x="132475" y="36519"/>
                </a:lnTo>
                <a:lnTo>
                  <a:pt x="174141" y="16734"/>
                </a:lnTo>
                <a:lnTo>
                  <a:pt x="219389" y="4309"/>
                </a:lnTo>
                <a:lnTo>
                  <a:pt x="267462" y="0"/>
                </a:lnTo>
                <a:lnTo>
                  <a:pt x="6637782" y="0"/>
                </a:lnTo>
                <a:lnTo>
                  <a:pt x="6685854" y="4309"/>
                </a:lnTo>
                <a:lnTo>
                  <a:pt x="6731102" y="16734"/>
                </a:lnTo>
                <a:lnTo>
                  <a:pt x="6772768" y="36519"/>
                </a:lnTo>
                <a:lnTo>
                  <a:pt x="6810098" y="62908"/>
                </a:lnTo>
                <a:lnTo>
                  <a:pt x="6842335" y="95145"/>
                </a:lnTo>
                <a:lnTo>
                  <a:pt x="6868724" y="132475"/>
                </a:lnTo>
                <a:lnTo>
                  <a:pt x="6888509" y="174141"/>
                </a:lnTo>
                <a:lnTo>
                  <a:pt x="6900934" y="219389"/>
                </a:lnTo>
                <a:lnTo>
                  <a:pt x="6905244" y="267462"/>
                </a:lnTo>
                <a:lnTo>
                  <a:pt x="6905244" y="1337310"/>
                </a:lnTo>
                <a:lnTo>
                  <a:pt x="6900934" y="1385382"/>
                </a:lnTo>
                <a:lnTo>
                  <a:pt x="6888509" y="1430630"/>
                </a:lnTo>
                <a:lnTo>
                  <a:pt x="6868724" y="1472296"/>
                </a:lnTo>
                <a:lnTo>
                  <a:pt x="6842335" y="1509626"/>
                </a:lnTo>
                <a:lnTo>
                  <a:pt x="6810098" y="1541863"/>
                </a:lnTo>
                <a:lnTo>
                  <a:pt x="6772768" y="1568252"/>
                </a:lnTo>
                <a:lnTo>
                  <a:pt x="6731102" y="1588037"/>
                </a:lnTo>
                <a:lnTo>
                  <a:pt x="6685854" y="1600462"/>
                </a:lnTo>
                <a:lnTo>
                  <a:pt x="6637782" y="1604772"/>
                </a:lnTo>
                <a:lnTo>
                  <a:pt x="267462" y="1604772"/>
                </a:lnTo>
                <a:lnTo>
                  <a:pt x="219389" y="1600462"/>
                </a:lnTo>
                <a:lnTo>
                  <a:pt x="174141" y="1588037"/>
                </a:lnTo>
                <a:lnTo>
                  <a:pt x="132475" y="1568252"/>
                </a:lnTo>
                <a:lnTo>
                  <a:pt x="95145" y="1541863"/>
                </a:lnTo>
                <a:lnTo>
                  <a:pt x="62908" y="1509626"/>
                </a:lnTo>
                <a:lnTo>
                  <a:pt x="36519" y="1472296"/>
                </a:lnTo>
                <a:lnTo>
                  <a:pt x="16734" y="1430630"/>
                </a:lnTo>
                <a:lnTo>
                  <a:pt x="4309" y="1385382"/>
                </a:lnTo>
                <a:lnTo>
                  <a:pt x="0" y="1337310"/>
                </a:lnTo>
                <a:lnTo>
                  <a:pt x="0" y="267462"/>
                </a:lnTo>
                <a:close/>
              </a:path>
            </a:pathLst>
          </a:custGeom>
          <a:ln w="12192">
            <a:solidFill>
              <a:srgbClr val="000000"/>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669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29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24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513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281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0005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10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7/20/2023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5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7/20/2023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304504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a:extLst>
              <a:ext uri="{28A0092B-C50C-407E-A947-70E740481C1C}">
                <a14:useLocalDpi xmlns:a14="http://schemas.microsoft.com/office/drawing/2010/main" val="0"/>
              </a:ext>
            </a:extLst>
          </a:blip>
          <a:stretch>
            <a:fillRect/>
          </a:stretch>
        </p:blipFill>
        <p:spPr>
          <a:xfrm>
            <a:off x="568617" y="0"/>
            <a:ext cx="3304431" cy="1810512"/>
          </a:xfrm>
          <a:prstGeom prst="rect">
            <a:avLst/>
          </a:prstGeom>
        </p:spPr>
      </p:pic>
      <p:sp>
        <p:nvSpPr>
          <p:cNvPr id="2" name="Holder 2"/>
          <p:cNvSpPr>
            <a:spLocks noGrp="1"/>
          </p:cNvSpPr>
          <p:nvPr>
            <p:ph type="title"/>
          </p:nvPr>
        </p:nvSpPr>
        <p:spPr>
          <a:xfrm>
            <a:off x="4557521" y="600532"/>
            <a:ext cx="3533775" cy="69723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2084832" y="2590164"/>
            <a:ext cx="6294120" cy="35953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7/20/2023</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90.png"/></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mailto:s.derrick@taverhamhigh.org" TargetMode="External"/><Relationship Id="rId5" Type="http://schemas.openxmlformats.org/officeDocument/2006/relationships/hyperlink" Target="mailto:y.molloy@taverhamhigh.org" TargetMode="External"/><Relationship Id="rId4" Type="http://schemas.openxmlformats.org/officeDocument/2006/relationships/image" Target="../media/image550.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F2620"/>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722703" y="661896"/>
            <a:ext cx="5649349" cy="3199862"/>
          </a:xfrm>
        </p:spPr>
        <p:txBody>
          <a:bodyPr anchor="b">
            <a:noAutofit/>
          </a:bodyPr>
          <a:lstStyle/>
          <a:p>
            <a:pPr>
              <a:lnSpc>
                <a:spcPct val="90000"/>
              </a:lnSpc>
            </a:pPr>
            <a:r>
              <a:rPr lang="en-US" sz="7200" dirty="0">
                <a:solidFill>
                  <a:srgbClr val="FBF9F6"/>
                </a:solidFill>
                <a:latin typeface="Elephant"/>
              </a:rPr>
              <a:t>What to expect from Year 7 </a:t>
            </a:r>
          </a:p>
        </p:txBody>
      </p:sp>
      <p:sp>
        <p:nvSpPr>
          <p:cNvPr id="3" name="Subtitle 2"/>
          <p:cNvSpPr>
            <a:spLocks noGrp="1"/>
          </p:cNvSpPr>
          <p:nvPr>
            <p:ph type="subTitle" idx="1"/>
          </p:nvPr>
        </p:nvSpPr>
        <p:spPr>
          <a:xfrm>
            <a:off x="5622061" y="4312561"/>
            <a:ext cx="5649349" cy="1687815"/>
          </a:xfrm>
        </p:spPr>
        <p:txBody>
          <a:bodyPr anchor="t">
            <a:normAutofit/>
          </a:bodyPr>
          <a:lstStyle/>
          <a:p>
            <a:endParaRPr lang="en-US" sz="3600">
              <a:solidFill>
                <a:srgbClr val="FBF9F6"/>
              </a:solidFill>
            </a:endParaRPr>
          </a:p>
        </p:txBody>
      </p:sp>
      <p:pic>
        <p:nvPicPr>
          <p:cNvPr id="5" name="Picture 5" descr="A picture containing text&#10;&#10;Description automatically generated">
            <a:extLst>
              <a:ext uri="{FF2B5EF4-FFF2-40B4-BE49-F238E27FC236}">
                <a16:creationId xmlns:a16="http://schemas.microsoft.com/office/drawing/2014/main" id="{D8B100A1-9035-8B56-C14C-45C8759F76DD}"/>
              </a:ext>
            </a:extLst>
          </p:cNvPr>
          <p:cNvPicPr>
            <a:picLocks noChangeAspect="1"/>
          </p:cNvPicPr>
          <p:nvPr/>
        </p:nvPicPr>
        <p:blipFill>
          <a:blip r:embed="rId2"/>
          <a:stretch>
            <a:fillRect/>
          </a:stretch>
        </p:blipFill>
        <p:spPr>
          <a:xfrm>
            <a:off x="2988" y="2768910"/>
            <a:ext cx="4619800" cy="2010293"/>
          </a:xfrm>
          <a:prstGeom prst="rect">
            <a:avLst/>
          </a:prstGeom>
        </p:spPr>
      </p:pic>
      <p:sp>
        <p:nvSpPr>
          <p:cNvPr id="4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ogo, company name&#10;&#10;Description automatically generated">
            <a:extLst>
              <a:ext uri="{FF2B5EF4-FFF2-40B4-BE49-F238E27FC236}">
                <a16:creationId xmlns:a16="http://schemas.microsoft.com/office/drawing/2014/main" id="{C660F082-8B5A-6487-AA40-977ADB844214}"/>
              </a:ext>
            </a:extLst>
          </p:cNvPr>
          <p:cNvPicPr>
            <a:picLocks noChangeAspect="1"/>
          </p:cNvPicPr>
          <p:nvPr/>
        </p:nvPicPr>
        <p:blipFill>
          <a:blip r:embed="rId2"/>
          <a:stretch>
            <a:fillRect/>
          </a:stretch>
        </p:blipFill>
        <p:spPr>
          <a:xfrm>
            <a:off x="8112064" y="47578"/>
            <a:ext cx="3711107" cy="2175612"/>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A130565C-DDA5-8B6E-728B-7BCED51ADD8D}"/>
              </a:ext>
            </a:extLst>
          </p:cNvPr>
          <p:cNvPicPr>
            <a:picLocks noChangeAspect="1"/>
          </p:cNvPicPr>
          <p:nvPr/>
        </p:nvPicPr>
        <p:blipFill>
          <a:blip r:embed="rId3"/>
          <a:stretch>
            <a:fillRect/>
          </a:stretch>
        </p:blipFill>
        <p:spPr>
          <a:xfrm>
            <a:off x="60075" y="3425690"/>
            <a:ext cx="2310800" cy="3160682"/>
          </a:xfrm>
          <a:prstGeom prst="rect">
            <a:avLst/>
          </a:prstGeom>
        </p:spPr>
      </p:pic>
      <p:pic>
        <p:nvPicPr>
          <p:cNvPr id="8" name="Picture 14">
            <a:extLst>
              <a:ext uri="{FF2B5EF4-FFF2-40B4-BE49-F238E27FC236}">
                <a16:creationId xmlns:a16="http://schemas.microsoft.com/office/drawing/2014/main" id="{C7FE9F36-DBCE-993F-0122-19EFCCEA723C}"/>
              </a:ext>
            </a:extLst>
          </p:cNvPr>
          <p:cNvPicPr>
            <a:picLocks noChangeAspect="1"/>
          </p:cNvPicPr>
          <p:nvPr/>
        </p:nvPicPr>
        <p:blipFill rotWithShape="1">
          <a:blip r:embed="rId4"/>
          <a:srcRect l="1174" t="125" r="2347" b="5868"/>
          <a:stretch/>
        </p:blipFill>
        <p:spPr>
          <a:xfrm>
            <a:off x="5768198" y="2488535"/>
            <a:ext cx="6337136" cy="4366358"/>
          </a:xfrm>
          <a:prstGeom prst="rect">
            <a:avLst/>
          </a:prstGeom>
        </p:spPr>
      </p:pic>
      <p:sp>
        <p:nvSpPr>
          <p:cNvPr id="10" name="TextBox 9">
            <a:extLst>
              <a:ext uri="{FF2B5EF4-FFF2-40B4-BE49-F238E27FC236}">
                <a16:creationId xmlns:a16="http://schemas.microsoft.com/office/drawing/2014/main" id="{53C34118-D391-7DAC-4AE2-9D7E46063CB5}"/>
              </a:ext>
            </a:extLst>
          </p:cNvPr>
          <p:cNvSpPr txBox="1"/>
          <p:nvPr/>
        </p:nvSpPr>
        <p:spPr>
          <a:xfrm>
            <a:off x="6091490" y="2926777"/>
            <a:ext cx="5778000" cy="376740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999"/>
              </a:lnSpc>
              <a:spcAft>
                <a:spcPts val="1000"/>
              </a:spcAft>
            </a:pPr>
            <a:r>
              <a:rPr lang="en-GB" sz="2000" dirty="0">
                <a:solidFill>
                  <a:srgbClr val="FFFFFF"/>
                </a:solidFill>
                <a:latin typeface="Calibri"/>
                <a:ea typeface="Calibri"/>
                <a:cs typeface="Calibri"/>
              </a:rPr>
              <a:t>An ELF is a trained peer working with the new Y7’s each year. Each Elf member is allocated to a year 7 form. They support the form tutor one day a week organising activities and getting to know the students. </a:t>
            </a:r>
            <a:endParaRPr lang="en-US" sz="2000" dirty="0">
              <a:solidFill>
                <a:srgbClr val="FFFFFF"/>
              </a:solidFill>
              <a:latin typeface="Calibri"/>
              <a:ea typeface="Calibri"/>
              <a:cs typeface="Calibri"/>
            </a:endParaRPr>
          </a:p>
          <a:p>
            <a:pPr algn="ctr">
              <a:lnSpc>
                <a:spcPct val="114999"/>
              </a:lnSpc>
              <a:spcAft>
                <a:spcPts val="1000"/>
              </a:spcAft>
            </a:pPr>
            <a:r>
              <a:rPr lang="en-GB" sz="2000" dirty="0">
                <a:solidFill>
                  <a:srgbClr val="FFFFFF"/>
                </a:solidFill>
                <a:latin typeface="Calibri"/>
                <a:ea typeface="Calibri"/>
                <a:cs typeface="Calibri"/>
              </a:rPr>
              <a:t>The Elf team are visible in and around school as they wear a bright green lanyard, if students see them with this on it means they are available to talk to. Each Elf also has a designated day to be on duty at lunchtime.  </a:t>
            </a:r>
            <a:endParaRPr lang="en-GB" sz="2000" dirty="0">
              <a:solidFill>
                <a:srgbClr val="FFFFFF"/>
              </a:solidFill>
            </a:endParaRPr>
          </a:p>
        </p:txBody>
      </p:sp>
      <p:pic>
        <p:nvPicPr>
          <p:cNvPr id="2" name="Picture 3">
            <a:extLst>
              <a:ext uri="{FF2B5EF4-FFF2-40B4-BE49-F238E27FC236}">
                <a16:creationId xmlns:a16="http://schemas.microsoft.com/office/drawing/2014/main" id="{AECCF14C-59F4-A3F6-EFF8-57F18D2D0E19}"/>
              </a:ext>
            </a:extLst>
          </p:cNvPr>
          <p:cNvPicPr>
            <a:picLocks noChangeAspect="1"/>
          </p:cNvPicPr>
          <p:nvPr/>
        </p:nvPicPr>
        <p:blipFill>
          <a:blip r:embed="rId5"/>
          <a:stretch>
            <a:fillRect/>
          </a:stretch>
        </p:blipFill>
        <p:spPr>
          <a:xfrm>
            <a:off x="2303072" y="2677580"/>
            <a:ext cx="3667593" cy="2781924"/>
          </a:xfrm>
          <a:prstGeom prst="rect">
            <a:avLst/>
          </a:prstGeom>
        </p:spPr>
      </p:pic>
      <p:sp>
        <p:nvSpPr>
          <p:cNvPr id="7" name="TextBox 6">
            <a:extLst>
              <a:ext uri="{FF2B5EF4-FFF2-40B4-BE49-F238E27FC236}">
                <a16:creationId xmlns:a16="http://schemas.microsoft.com/office/drawing/2014/main" id="{6B8229EA-14DD-E4EE-A644-394B1BCC99BB}"/>
              </a:ext>
            </a:extLst>
          </p:cNvPr>
          <p:cNvSpPr txBox="1"/>
          <p:nvPr/>
        </p:nvSpPr>
        <p:spPr>
          <a:xfrm>
            <a:off x="1477817" y="288636"/>
            <a:ext cx="59805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latin typeface="Elephant"/>
              </a:rPr>
              <a:t>ELF </a:t>
            </a:r>
            <a:endParaRPr lang="en-US">
              <a:latin typeface="The Hand"/>
            </a:endParaRPr>
          </a:p>
          <a:p>
            <a:r>
              <a:rPr lang="en-GB" sz="6000" b="1" dirty="0">
                <a:latin typeface="Elephant"/>
              </a:rPr>
              <a:t>PROGRAM</a:t>
            </a:r>
          </a:p>
        </p:txBody>
      </p:sp>
    </p:spTree>
    <p:extLst>
      <p:ext uri="{BB962C8B-B14F-4D97-AF65-F5344CB8AC3E}">
        <p14:creationId xmlns:p14="http://schemas.microsoft.com/office/powerpoint/2010/main" val="345174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ogo, company name&#10;&#10;Description automatically generated">
            <a:extLst>
              <a:ext uri="{FF2B5EF4-FFF2-40B4-BE49-F238E27FC236}">
                <a16:creationId xmlns:a16="http://schemas.microsoft.com/office/drawing/2014/main" id="{406AA775-6614-7D8F-155B-6E4BD2407A23}"/>
              </a:ext>
            </a:extLst>
          </p:cNvPr>
          <p:cNvPicPr>
            <a:picLocks noChangeAspect="1"/>
          </p:cNvPicPr>
          <p:nvPr/>
        </p:nvPicPr>
        <p:blipFill>
          <a:blip r:embed="rId2"/>
          <a:stretch>
            <a:fillRect/>
          </a:stretch>
        </p:blipFill>
        <p:spPr>
          <a:xfrm>
            <a:off x="9161610" y="61955"/>
            <a:ext cx="2790957" cy="1643650"/>
          </a:xfrm>
          <a:prstGeom prst="rect">
            <a:avLst/>
          </a:prstGeom>
        </p:spPr>
      </p:pic>
      <p:pic>
        <p:nvPicPr>
          <p:cNvPr id="6" name="Picture 14">
            <a:extLst>
              <a:ext uri="{FF2B5EF4-FFF2-40B4-BE49-F238E27FC236}">
                <a16:creationId xmlns:a16="http://schemas.microsoft.com/office/drawing/2014/main" id="{1C02D284-4356-4FDA-BD07-38C2C7D872F2}"/>
              </a:ext>
            </a:extLst>
          </p:cNvPr>
          <p:cNvPicPr>
            <a:picLocks noChangeAspect="1"/>
          </p:cNvPicPr>
          <p:nvPr/>
        </p:nvPicPr>
        <p:blipFill>
          <a:blip r:embed="rId3"/>
          <a:stretch>
            <a:fillRect/>
          </a:stretch>
        </p:blipFill>
        <p:spPr>
          <a:xfrm>
            <a:off x="5256362" y="2244440"/>
            <a:ext cx="5978105" cy="4655118"/>
          </a:xfrm>
          <a:prstGeom prst="rect">
            <a:avLst/>
          </a:prstGeom>
        </p:spPr>
      </p:pic>
      <p:sp>
        <p:nvSpPr>
          <p:cNvPr id="9" name="TextBox 8">
            <a:extLst>
              <a:ext uri="{FF2B5EF4-FFF2-40B4-BE49-F238E27FC236}">
                <a16:creationId xmlns:a16="http://schemas.microsoft.com/office/drawing/2014/main" id="{78EE8CE7-42D0-2A23-D5CD-D819CC472AE6}"/>
              </a:ext>
            </a:extLst>
          </p:cNvPr>
          <p:cNvSpPr txBox="1"/>
          <p:nvPr/>
        </p:nvSpPr>
        <p:spPr>
          <a:xfrm>
            <a:off x="6031147" y="2871881"/>
            <a:ext cx="4426530" cy="30469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latin typeface="Calibri"/>
                <a:ea typeface="Calibri"/>
                <a:cs typeface="Calibri"/>
              </a:rPr>
              <a:t>If students feel unwell during the day or need to take medication, they can visit the medical room.</a:t>
            </a:r>
            <a:endParaRPr lang="en-US" sz="2400">
              <a:solidFill>
                <a:schemeClr val="bg1"/>
              </a:solidFill>
              <a:latin typeface="Calibri"/>
              <a:ea typeface="Calibri"/>
              <a:cs typeface="Calibri"/>
            </a:endParaRPr>
          </a:p>
          <a:p>
            <a:pPr algn="ctr"/>
            <a:r>
              <a:rPr lang="en-GB" sz="2400" dirty="0">
                <a:solidFill>
                  <a:schemeClr val="bg1"/>
                </a:solidFill>
                <a:latin typeface="Calibri"/>
                <a:ea typeface="Calibri"/>
                <a:cs typeface="Calibri"/>
              </a:rPr>
              <a:t>They can come to the main reception at the front of school and ask to see one of our trained medical team where they will get the help they need.</a:t>
            </a:r>
            <a:endParaRPr lang="en-GB" sz="2400" dirty="0">
              <a:solidFill>
                <a:schemeClr val="bg1"/>
              </a:solidFill>
            </a:endParaRPr>
          </a:p>
        </p:txBody>
      </p:sp>
      <p:pic>
        <p:nvPicPr>
          <p:cNvPr id="2" name="Picture 4" descr="A person standing next to a door&#10;&#10;Description automatically generated">
            <a:extLst>
              <a:ext uri="{FF2B5EF4-FFF2-40B4-BE49-F238E27FC236}">
                <a16:creationId xmlns:a16="http://schemas.microsoft.com/office/drawing/2014/main" id="{A12779B1-8F15-B293-7578-D8956079C438}"/>
              </a:ext>
            </a:extLst>
          </p:cNvPr>
          <p:cNvPicPr>
            <a:picLocks noChangeAspect="1"/>
          </p:cNvPicPr>
          <p:nvPr/>
        </p:nvPicPr>
        <p:blipFill>
          <a:blip r:embed="rId4"/>
          <a:stretch>
            <a:fillRect/>
          </a:stretch>
        </p:blipFill>
        <p:spPr>
          <a:xfrm>
            <a:off x="591127" y="1196110"/>
            <a:ext cx="3643745" cy="48583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7F18248B-AA35-A038-A61D-18F4DCA52723}"/>
              </a:ext>
            </a:extLst>
          </p:cNvPr>
          <p:cNvSpPr txBox="1"/>
          <p:nvPr/>
        </p:nvSpPr>
        <p:spPr>
          <a:xfrm>
            <a:off x="4593197" y="622319"/>
            <a:ext cx="59805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MEDICAL</a:t>
            </a:r>
          </a:p>
          <a:p>
            <a:r>
              <a:rPr lang="en-GB" sz="6000" b="1" dirty="0">
                <a:latin typeface="Elephant"/>
              </a:rPr>
              <a:t>ROOM</a:t>
            </a:r>
          </a:p>
        </p:txBody>
      </p:sp>
    </p:spTree>
    <p:extLst>
      <p:ext uri="{BB962C8B-B14F-4D97-AF65-F5344CB8AC3E}">
        <p14:creationId xmlns:p14="http://schemas.microsoft.com/office/powerpoint/2010/main" val="359229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extLst>
              <a:ext uri="{28A0092B-C50C-407E-A947-70E740481C1C}">
                <a14:useLocalDpi xmlns:a14="http://schemas.microsoft.com/office/drawing/2010/main" val="0"/>
              </a:ext>
            </a:extLst>
          </a:blip>
          <a:stretch>
            <a:fillRect/>
          </a:stretch>
        </p:blipFill>
        <p:spPr>
          <a:xfrm>
            <a:off x="653453" y="0"/>
            <a:ext cx="3134759" cy="1717548"/>
          </a:xfrm>
          <a:prstGeom prst="rect">
            <a:avLst/>
          </a:prstGeom>
        </p:spPr>
      </p:pic>
      <p:sp>
        <p:nvSpPr>
          <p:cNvPr id="5" name="object 5"/>
          <p:cNvSpPr txBox="1"/>
          <p:nvPr/>
        </p:nvSpPr>
        <p:spPr>
          <a:xfrm>
            <a:off x="653453" y="2091482"/>
            <a:ext cx="10914380" cy="3449021"/>
          </a:xfrm>
          <a:prstGeom prst="rect">
            <a:avLst/>
          </a:prstGeom>
          <a:ln w="12700">
            <a:solidFill>
              <a:schemeClr val="tx1"/>
            </a:solidFill>
          </a:ln>
        </p:spPr>
        <p:txBody>
          <a:bodyPr vert="horz" wrap="square" lIns="0" tIns="12065" rIns="0" bIns="0" rtlCol="0" anchor="t">
            <a:spAutoFit/>
          </a:bodyPr>
          <a:lstStyle/>
          <a:p>
            <a:pPr marL="12700">
              <a:lnSpc>
                <a:spcPct val="100000"/>
              </a:lnSpc>
              <a:spcBef>
                <a:spcPts val="95"/>
              </a:spcBef>
            </a:pPr>
            <a:endParaRPr lang="en-GB" sz="1600" b="1" spc="-10" dirty="0">
              <a:latin typeface="Calibri"/>
              <a:cs typeface="Calibri"/>
            </a:endParaRPr>
          </a:p>
          <a:p>
            <a:pPr marL="12700">
              <a:lnSpc>
                <a:spcPct val="100000"/>
              </a:lnSpc>
              <a:spcBef>
                <a:spcPts val="95"/>
              </a:spcBef>
            </a:pPr>
            <a:r>
              <a:rPr sz="1600" b="1" spc="-10" dirty="0">
                <a:latin typeface="Calibri"/>
                <a:cs typeface="Calibri"/>
              </a:rPr>
              <a:t>First</a:t>
            </a:r>
            <a:r>
              <a:rPr sz="1600" b="1" spc="-35" dirty="0">
                <a:latin typeface="Calibri"/>
                <a:cs typeface="Calibri"/>
              </a:rPr>
              <a:t> </a:t>
            </a:r>
            <a:r>
              <a:rPr sz="1600" b="1" spc="-5" dirty="0">
                <a:latin typeface="Calibri"/>
                <a:cs typeface="Calibri"/>
              </a:rPr>
              <a:t>Aid</a:t>
            </a:r>
            <a:endParaRPr sz="1600" dirty="0">
              <a:latin typeface="Calibri"/>
              <a:cs typeface="Calibri"/>
            </a:endParaRPr>
          </a:p>
          <a:p>
            <a:pPr marL="12700" marR="5080"/>
            <a:r>
              <a:rPr sz="1600" spc="-5" dirty="0">
                <a:latin typeface="Calibri"/>
                <a:cs typeface="Calibri"/>
              </a:rPr>
              <a:t>If</a:t>
            </a:r>
            <a:r>
              <a:rPr sz="1600" spc="-10" dirty="0">
                <a:latin typeface="Calibri"/>
                <a:cs typeface="Calibri"/>
              </a:rPr>
              <a:t> </a:t>
            </a:r>
            <a:r>
              <a:rPr sz="1600" spc="-5" dirty="0">
                <a:latin typeface="Calibri"/>
                <a:cs typeface="Calibri"/>
              </a:rPr>
              <a:t>a</a:t>
            </a:r>
            <a:r>
              <a:rPr sz="1600" spc="5" dirty="0">
                <a:latin typeface="Calibri"/>
                <a:cs typeface="Calibri"/>
              </a:rPr>
              <a:t> </a:t>
            </a:r>
            <a:r>
              <a:rPr lang="en-GB" sz="1600" spc="-10" dirty="0">
                <a:latin typeface="Calibri"/>
                <a:cs typeface="Calibri"/>
              </a:rPr>
              <a:t>child is unwell or hurts themselves</a:t>
            </a:r>
            <a:r>
              <a:rPr sz="1600" spc="20" dirty="0">
                <a:latin typeface="Calibri"/>
                <a:cs typeface="Calibri"/>
              </a:rPr>
              <a:t> </a:t>
            </a:r>
            <a:r>
              <a:rPr sz="1600" spc="-10" dirty="0">
                <a:latin typeface="Calibri"/>
                <a:cs typeface="Calibri"/>
              </a:rPr>
              <a:t>they</a:t>
            </a:r>
            <a:r>
              <a:rPr sz="1600" spc="10" dirty="0">
                <a:latin typeface="Calibri"/>
                <a:cs typeface="Calibri"/>
              </a:rPr>
              <a:t> </a:t>
            </a:r>
            <a:r>
              <a:rPr sz="1600" spc="-5" dirty="0">
                <a:latin typeface="Calibri"/>
                <a:cs typeface="Calibri"/>
              </a:rPr>
              <a:t>should</a:t>
            </a:r>
            <a:r>
              <a:rPr sz="1600" spc="-10" dirty="0">
                <a:latin typeface="Calibri"/>
                <a:cs typeface="Calibri"/>
              </a:rPr>
              <a:t> go</a:t>
            </a:r>
            <a:r>
              <a:rPr sz="1600" spc="10" dirty="0">
                <a:latin typeface="Calibri"/>
                <a:cs typeface="Calibri"/>
              </a:rPr>
              <a:t> </a:t>
            </a:r>
            <a:r>
              <a:rPr sz="1600" spc="-10" dirty="0">
                <a:latin typeface="Calibri"/>
                <a:cs typeface="Calibri"/>
              </a:rPr>
              <a:t>to</a:t>
            </a:r>
            <a:r>
              <a:rPr sz="1600" spc="5" dirty="0">
                <a:latin typeface="Calibri"/>
                <a:cs typeface="Calibri"/>
              </a:rPr>
              <a:t> </a:t>
            </a:r>
            <a:r>
              <a:rPr sz="1600" dirty="0">
                <a:latin typeface="Calibri"/>
                <a:cs typeface="Calibri"/>
              </a:rPr>
              <a:t>reception</a:t>
            </a:r>
            <a:r>
              <a:rPr sz="1600" spc="-15" dirty="0">
                <a:latin typeface="Calibri"/>
                <a:cs typeface="Calibri"/>
              </a:rPr>
              <a:t> for</a:t>
            </a:r>
            <a:r>
              <a:rPr sz="1600" spc="15" dirty="0">
                <a:latin typeface="Calibri"/>
                <a:cs typeface="Calibri"/>
              </a:rPr>
              <a:t> </a:t>
            </a:r>
            <a:r>
              <a:rPr sz="1600" spc="-5" dirty="0">
                <a:latin typeface="Calibri"/>
                <a:cs typeface="Calibri"/>
              </a:rPr>
              <a:t>the</a:t>
            </a:r>
            <a:r>
              <a:rPr sz="1600" spc="15" dirty="0">
                <a:latin typeface="Calibri"/>
                <a:cs typeface="Calibri"/>
              </a:rPr>
              <a:t> </a:t>
            </a:r>
            <a:r>
              <a:rPr sz="1600" spc="-10" dirty="0">
                <a:latin typeface="Calibri"/>
                <a:cs typeface="Calibri"/>
              </a:rPr>
              <a:t>medical</a:t>
            </a:r>
            <a:r>
              <a:rPr sz="1600" spc="-5" dirty="0">
                <a:latin typeface="Calibri"/>
                <a:cs typeface="Calibri"/>
              </a:rPr>
              <a:t> </a:t>
            </a:r>
            <a:r>
              <a:rPr sz="1600" spc="-15" dirty="0">
                <a:latin typeface="Calibri"/>
                <a:cs typeface="Calibri"/>
              </a:rPr>
              <a:t>staff</a:t>
            </a:r>
            <a:r>
              <a:rPr sz="1600" spc="-20" dirty="0">
                <a:latin typeface="Calibri"/>
                <a:cs typeface="Calibri"/>
              </a:rPr>
              <a:t> </a:t>
            </a:r>
            <a:r>
              <a:rPr sz="1600" spc="-10" dirty="0">
                <a:latin typeface="Calibri"/>
                <a:cs typeface="Calibri"/>
              </a:rPr>
              <a:t>to</a:t>
            </a:r>
            <a:r>
              <a:rPr sz="1600" spc="10" dirty="0">
                <a:latin typeface="Calibri"/>
                <a:cs typeface="Calibri"/>
              </a:rPr>
              <a:t> </a:t>
            </a:r>
            <a:r>
              <a:rPr sz="1600" spc="-5" dirty="0">
                <a:latin typeface="Calibri"/>
                <a:cs typeface="Calibri"/>
              </a:rPr>
              <a:t>check</a:t>
            </a:r>
            <a:r>
              <a:rPr sz="1600" spc="10" dirty="0">
                <a:latin typeface="Calibri"/>
                <a:cs typeface="Calibri"/>
              </a:rPr>
              <a:t> </a:t>
            </a:r>
            <a:r>
              <a:rPr sz="1600" spc="-5" dirty="0">
                <a:latin typeface="Calibri"/>
                <a:cs typeface="Calibri"/>
              </a:rPr>
              <a:t>if</a:t>
            </a:r>
            <a:r>
              <a:rPr sz="1600" spc="5" dirty="0">
                <a:latin typeface="Calibri"/>
                <a:cs typeface="Calibri"/>
              </a:rPr>
              <a:t> </a:t>
            </a:r>
            <a:r>
              <a:rPr sz="1600" spc="-10" dirty="0">
                <a:latin typeface="Calibri"/>
                <a:cs typeface="Calibri"/>
              </a:rPr>
              <a:t>they</a:t>
            </a:r>
            <a:r>
              <a:rPr sz="1600" spc="10" dirty="0">
                <a:latin typeface="Calibri"/>
                <a:cs typeface="Calibri"/>
              </a:rPr>
              <a:t> </a:t>
            </a:r>
            <a:r>
              <a:rPr sz="1600" spc="-15" dirty="0">
                <a:latin typeface="Calibri"/>
                <a:cs typeface="Calibri"/>
              </a:rPr>
              <a:t>are</a:t>
            </a:r>
            <a:r>
              <a:rPr sz="1600" spc="10" dirty="0">
                <a:latin typeface="Calibri"/>
                <a:cs typeface="Calibri"/>
              </a:rPr>
              <a:t> </a:t>
            </a:r>
            <a:r>
              <a:rPr sz="1600" spc="-40" dirty="0">
                <a:latin typeface="Calibri"/>
                <a:cs typeface="Calibri"/>
              </a:rPr>
              <a:t>okay.</a:t>
            </a:r>
            <a:r>
              <a:rPr lang="en-GB" sz="1600" spc="-40" dirty="0">
                <a:latin typeface="Calibri"/>
                <a:cs typeface="Calibri"/>
              </a:rPr>
              <a:t> </a:t>
            </a:r>
            <a:r>
              <a:rPr lang="en-GB" sz="1600" spc="5" dirty="0">
                <a:latin typeface="Calibri"/>
                <a:cs typeface="Calibri"/>
              </a:rPr>
              <a:t> </a:t>
            </a:r>
            <a:r>
              <a:rPr sz="1600" spc="-10" dirty="0">
                <a:latin typeface="Calibri"/>
                <a:cs typeface="Calibri"/>
              </a:rPr>
              <a:t>One</a:t>
            </a:r>
            <a:r>
              <a:rPr sz="1600" spc="25" dirty="0">
                <a:latin typeface="Calibri"/>
                <a:cs typeface="Calibri"/>
              </a:rPr>
              <a:t> </a:t>
            </a:r>
            <a:r>
              <a:rPr sz="1600" spc="-5" dirty="0">
                <a:latin typeface="Calibri"/>
                <a:cs typeface="Calibri"/>
              </a:rPr>
              <a:t>of</a:t>
            </a:r>
            <a:r>
              <a:rPr sz="1600" dirty="0">
                <a:latin typeface="Calibri"/>
                <a:cs typeface="Calibri"/>
              </a:rPr>
              <a:t> </a:t>
            </a:r>
            <a:r>
              <a:rPr sz="1600" spc="-5" dirty="0">
                <a:latin typeface="Calibri"/>
                <a:cs typeface="Calibri"/>
              </a:rPr>
              <a:t>the</a:t>
            </a:r>
            <a:r>
              <a:rPr sz="1600" spc="10" dirty="0">
                <a:latin typeface="Calibri"/>
                <a:cs typeface="Calibri"/>
              </a:rPr>
              <a:t> </a:t>
            </a:r>
            <a:r>
              <a:rPr sz="1600" spc="-15" dirty="0">
                <a:latin typeface="Calibri"/>
                <a:cs typeface="Calibri"/>
              </a:rPr>
              <a:t>first</a:t>
            </a:r>
            <a:r>
              <a:rPr sz="1600" spc="-10" dirty="0">
                <a:latin typeface="Calibri"/>
                <a:cs typeface="Calibri"/>
              </a:rPr>
              <a:t> aiders</a:t>
            </a:r>
            <a:r>
              <a:rPr sz="1600" spc="5" dirty="0">
                <a:latin typeface="Calibri"/>
                <a:cs typeface="Calibri"/>
              </a:rPr>
              <a:t> </a:t>
            </a:r>
            <a:r>
              <a:rPr sz="1600" spc="-15" dirty="0">
                <a:latin typeface="Calibri"/>
                <a:cs typeface="Calibri"/>
              </a:rPr>
              <a:t>may</a:t>
            </a:r>
            <a:r>
              <a:rPr sz="1600" spc="5" dirty="0">
                <a:latin typeface="Calibri"/>
                <a:cs typeface="Calibri"/>
              </a:rPr>
              <a:t> </a:t>
            </a:r>
            <a:r>
              <a:rPr sz="1600" spc="-15" dirty="0">
                <a:latin typeface="Calibri"/>
                <a:cs typeface="Calibri"/>
              </a:rPr>
              <a:t>contact</a:t>
            </a:r>
            <a:r>
              <a:rPr sz="1600" spc="5" dirty="0">
                <a:latin typeface="Calibri"/>
                <a:cs typeface="Calibri"/>
              </a:rPr>
              <a:t> </a:t>
            </a:r>
            <a:r>
              <a:rPr sz="1600" spc="-10" dirty="0">
                <a:latin typeface="Calibri"/>
                <a:cs typeface="Calibri"/>
              </a:rPr>
              <a:t>parents/carers</a:t>
            </a:r>
            <a:r>
              <a:rPr sz="1600" spc="35" dirty="0">
                <a:latin typeface="Calibri"/>
                <a:cs typeface="Calibri"/>
              </a:rPr>
              <a:t> </a:t>
            </a:r>
            <a:r>
              <a:rPr sz="1600" spc="-5" dirty="0">
                <a:latin typeface="Calibri"/>
                <a:cs typeface="Calibri"/>
              </a:rPr>
              <a:t>if </a:t>
            </a:r>
            <a:r>
              <a:rPr sz="1600" spc="-10" dirty="0">
                <a:latin typeface="Calibri"/>
                <a:cs typeface="Calibri"/>
              </a:rPr>
              <a:t>they</a:t>
            </a:r>
            <a:r>
              <a:rPr sz="1600" spc="10" dirty="0">
                <a:latin typeface="Calibri"/>
                <a:cs typeface="Calibri"/>
              </a:rPr>
              <a:t> </a:t>
            </a:r>
            <a:r>
              <a:rPr sz="1600" spc="-15" dirty="0">
                <a:latin typeface="Calibri"/>
                <a:cs typeface="Calibri"/>
              </a:rPr>
              <a:t>feel</a:t>
            </a:r>
            <a:r>
              <a:rPr sz="1600" spc="5" dirty="0">
                <a:latin typeface="Calibri"/>
                <a:cs typeface="Calibri"/>
              </a:rPr>
              <a:t> </a:t>
            </a:r>
            <a:r>
              <a:rPr sz="1600" spc="-5" dirty="0">
                <a:latin typeface="Calibri"/>
                <a:cs typeface="Calibri"/>
              </a:rPr>
              <a:t>it</a:t>
            </a:r>
            <a:r>
              <a:rPr sz="1600" dirty="0">
                <a:latin typeface="Calibri"/>
                <a:cs typeface="Calibri"/>
              </a:rPr>
              <a:t> </a:t>
            </a:r>
            <a:r>
              <a:rPr sz="1600" spc="-5" dirty="0">
                <a:latin typeface="Calibri"/>
                <a:cs typeface="Calibri"/>
              </a:rPr>
              <a:t>is</a:t>
            </a:r>
            <a:r>
              <a:rPr sz="1600" dirty="0">
                <a:latin typeface="Calibri"/>
                <a:cs typeface="Calibri"/>
              </a:rPr>
              <a:t> </a:t>
            </a:r>
            <a:r>
              <a:rPr sz="1600" spc="-20" dirty="0">
                <a:latin typeface="Calibri"/>
                <a:cs typeface="Calibri"/>
              </a:rPr>
              <a:t>necessary.</a:t>
            </a:r>
            <a:r>
              <a:rPr lang="en-GB" sz="1600" spc="-20" dirty="0">
                <a:latin typeface="Calibri"/>
                <a:cs typeface="Calibri"/>
              </a:rPr>
              <a:t>  However, we are trying to develop their independence and resilience.</a:t>
            </a:r>
            <a:endParaRPr sz="1600" dirty="0">
              <a:latin typeface="Calibri"/>
              <a:cs typeface="Calibri"/>
            </a:endParaRPr>
          </a:p>
          <a:p>
            <a:pPr>
              <a:lnSpc>
                <a:spcPct val="100000"/>
              </a:lnSpc>
              <a:spcBef>
                <a:spcPts val="30"/>
              </a:spcBef>
            </a:pPr>
            <a:endParaRPr sz="1550" dirty="0">
              <a:latin typeface="Calibri"/>
              <a:cs typeface="Calibri"/>
            </a:endParaRPr>
          </a:p>
          <a:p>
            <a:pPr marL="3190240">
              <a:lnSpc>
                <a:spcPct val="100000"/>
              </a:lnSpc>
            </a:pPr>
            <a:r>
              <a:rPr sz="1600" b="1" spc="-10" dirty="0">
                <a:latin typeface="Calibri"/>
                <a:cs typeface="Calibri"/>
              </a:rPr>
              <a:t>Students</a:t>
            </a:r>
            <a:r>
              <a:rPr sz="1600" b="1" spc="35" dirty="0">
                <a:latin typeface="Calibri"/>
                <a:cs typeface="Calibri"/>
              </a:rPr>
              <a:t> </a:t>
            </a:r>
            <a:r>
              <a:rPr sz="1600" b="1" spc="-10" dirty="0">
                <a:latin typeface="Calibri"/>
                <a:cs typeface="Calibri"/>
              </a:rPr>
              <a:t>are</a:t>
            </a:r>
            <a:r>
              <a:rPr sz="1600" b="1" spc="-15" dirty="0">
                <a:latin typeface="Calibri"/>
                <a:cs typeface="Calibri"/>
              </a:rPr>
              <a:t> </a:t>
            </a:r>
            <a:r>
              <a:rPr sz="1600" b="1" spc="-5" dirty="0">
                <a:latin typeface="Calibri"/>
                <a:cs typeface="Calibri"/>
              </a:rPr>
              <a:t>not</a:t>
            </a:r>
            <a:r>
              <a:rPr sz="1600" b="1" spc="10" dirty="0">
                <a:latin typeface="Calibri"/>
                <a:cs typeface="Calibri"/>
              </a:rPr>
              <a:t> </a:t>
            </a:r>
            <a:r>
              <a:rPr sz="1600" b="1" spc="-10" dirty="0">
                <a:latin typeface="Calibri"/>
                <a:cs typeface="Calibri"/>
              </a:rPr>
              <a:t>to</a:t>
            </a:r>
            <a:r>
              <a:rPr sz="1600" b="1" spc="5" dirty="0">
                <a:latin typeface="Calibri"/>
                <a:cs typeface="Calibri"/>
              </a:rPr>
              <a:t> </a:t>
            </a:r>
            <a:r>
              <a:rPr sz="1600" b="1" spc="-10" dirty="0">
                <a:latin typeface="Calibri"/>
                <a:cs typeface="Calibri"/>
              </a:rPr>
              <a:t>contact</a:t>
            </a:r>
            <a:r>
              <a:rPr sz="1600" b="1" spc="5" dirty="0">
                <a:latin typeface="Calibri"/>
                <a:cs typeface="Calibri"/>
              </a:rPr>
              <a:t> </a:t>
            </a:r>
            <a:r>
              <a:rPr sz="1600" b="1" spc="-15" dirty="0">
                <a:latin typeface="Calibri"/>
                <a:cs typeface="Calibri"/>
              </a:rPr>
              <a:t>parents/carers</a:t>
            </a:r>
            <a:r>
              <a:rPr sz="1600" b="1" spc="30" dirty="0">
                <a:latin typeface="Calibri"/>
                <a:cs typeface="Calibri"/>
              </a:rPr>
              <a:t> </a:t>
            </a:r>
            <a:r>
              <a:rPr sz="1600" b="1" spc="-10" dirty="0">
                <a:latin typeface="Calibri"/>
                <a:cs typeface="Calibri"/>
              </a:rPr>
              <a:t>themselves</a:t>
            </a:r>
            <a:endParaRPr sz="1600" dirty="0">
              <a:latin typeface="Calibri"/>
              <a:cs typeface="Calibri"/>
            </a:endParaRPr>
          </a:p>
          <a:p>
            <a:pPr marL="12700">
              <a:lnSpc>
                <a:spcPct val="100000"/>
              </a:lnSpc>
            </a:pPr>
            <a:r>
              <a:rPr sz="1600" b="1" spc="-10" dirty="0">
                <a:latin typeface="Calibri"/>
                <a:cs typeface="Calibri"/>
              </a:rPr>
              <a:t>Illness</a:t>
            </a:r>
            <a:endParaRPr sz="1600" dirty="0">
              <a:latin typeface="Calibri"/>
              <a:cs typeface="Calibri"/>
            </a:endParaRPr>
          </a:p>
          <a:p>
            <a:pPr marL="12700" marR="84455"/>
            <a:r>
              <a:rPr lang="en-GB" sz="1600" spc="-5" dirty="0">
                <a:latin typeface="Calibri"/>
                <a:cs typeface="Calibri"/>
              </a:rPr>
              <a:t>There is clear evidence</a:t>
            </a:r>
            <a:r>
              <a:rPr sz="1600" spc="20" dirty="0">
                <a:latin typeface="Calibri"/>
                <a:cs typeface="Calibri"/>
              </a:rPr>
              <a:t> </a:t>
            </a:r>
            <a:r>
              <a:rPr sz="1600" spc="-10" dirty="0">
                <a:latin typeface="Calibri"/>
                <a:cs typeface="Calibri"/>
              </a:rPr>
              <a:t>that</a:t>
            </a:r>
            <a:r>
              <a:rPr sz="1600" spc="-15" dirty="0">
                <a:latin typeface="Calibri"/>
                <a:cs typeface="Calibri"/>
              </a:rPr>
              <a:t> </a:t>
            </a:r>
            <a:r>
              <a:rPr sz="1600" spc="-10" dirty="0">
                <a:latin typeface="Calibri"/>
                <a:cs typeface="Calibri"/>
              </a:rPr>
              <a:t>regular</a:t>
            </a:r>
            <a:r>
              <a:rPr sz="1600" spc="15" dirty="0">
                <a:latin typeface="Calibri"/>
                <a:cs typeface="Calibri"/>
              </a:rPr>
              <a:t> </a:t>
            </a:r>
            <a:r>
              <a:rPr sz="1600" spc="-10" dirty="0">
                <a:latin typeface="Calibri"/>
                <a:cs typeface="Calibri"/>
              </a:rPr>
              <a:t>attendance</a:t>
            </a:r>
            <a:r>
              <a:rPr sz="1600" spc="10" dirty="0">
                <a:latin typeface="Calibri"/>
                <a:cs typeface="Calibri"/>
              </a:rPr>
              <a:t> </a:t>
            </a:r>
            <a:r>
              <a:rPr sz="1600" spc="-5" dirty="0">
                <a:latin typeface="Calibri"/>
                <a:cs typeface="Calibri"/>
              </a:rPr>
              <a:t>and high</a:t>
            </a:r>
            <a:r>
              <a:rPr sz="1600" dirty="0">
                <a:latin typeface="Calibri"/>
                <a:cs typeface="Calibri"/>
              </a:rPr>
              <a:t> </a:t>
            </a:r>
            <a:r>
              <a:rPr sz="1600" spc="-10" dirty="0">
                <a:latin typeface="Calibri"/>
                <a:cs typeface="Calibri"/>
              </a:rPr>
              <a:t>achievement</a:t>
            </a:r>
            <a:r>
              <a:rPr sz="1600" spc="25" dirty="0">
                <a:latin typeface="Calibri"/>
                <a:cs typeface="Calibri"/>
              </a:rPr>
              <a:t> </a:t>
            </a:r>
            <a:r>
              <a:rPr sz="1600" spc="-15" dirty="0">
                <a:latin typeface="Calibri"/>
                <a:cs typeface="Calibri"/>
              </a:rPr>
              <a:t>are</a:t>
            </a:r>
            <a:r>
              <a:rPr sz="1600" spc="15" dirty="0">
                <a:latin typeface="Calibri"/>
                <a:cs typeface="Calibri"/>
              </a:rPr>
              <a:t> </a:t>
            </a:r>
            <a:r>
              <a:rPr sz="1600" spc="-15" dirty="0">
                <a:latin typeface="Calibri"/>
                <a:cs typeface="Calibri"/>
              </a:rPr>
              <a:t>linked.</a:t>
            </a:r>
            <a:r>
              <a:rPr sz="1600" spc="-10" dirty="0">
                <a:latin typeface="Calibri"/>
                <a:cs typeface="Calibri"/>
              </a:rPr>
              <a:t> </a:t>
            </a:r>
            <a:r>
              <a:rPr sz="1600" spc="-30" dirty="0">
                <a:latin typeface="Calibri"/>
                <a:cs typeface="Calibri"/>
              </a:rPr>
              <a:t>However,</a:t>
            </a:r>
            <a:r>
              <a:rPr sz="1600" spc="60" dirty="0">
                <a:latin typeface="Calibri"/>
                <a:cs typeface="Calibri"/>
              </a:rPr>
              <a:t> </a:t>
            </a:r>
            <a:r>
              <a:rPr sz="1600" spc="-15" dirty="0">
                <a:latin typeface="Calibri"/>
                <a:cs typeface="Calibri"/>
              </a:rPr>
              <a:t>there</a:t>
            </a:r>
            <a:r>
              <a:rPr sz="1600" spc="45" dirty="0">
                <a:latin typeface="Calibri"/>
                <a:cs typeface="Calibri"/>
              </a:rPr>
              <a:t> </a:t>
            </a:r>
            <a:r>
              <a:rPr sz="1600" spc="-15" dirty="0">
                <a:latin typeface="Calibri"/>
                <a:cs typeface="Calibri"/>
              </a:rPr>
              <a:t>may</a:t>
            </a:r>
            <a:r>
              <a:rPr sz="1600" spc="10" dirty="0">
                <a:latin typeface="Calibri"/>
                <a:cs typeface="Calibri"/>
              </a:rPr>
              <a:t> </a:t>
            </a:r>
            <a:r>
              <a:rPr sz="1600" spc="-10" dirty="0">
                <a:latin typeface="Calibri"/>
                <a:cs typeface="Calibri"/>
              </a:rPr>
              <a:t>well</a:t>
            </a:r>
            <a:r>
              <a:rPr sz="1600" spc="15" dirty="0">
                <a:latin typeface="Calibri"/>
                <a:cs typeface="Calibri"/>
              </a:rPr>
              <a:t> </a:t>
            </a:r>
            <a:r>
              <a:rPr sz="1600" spc="-5" dirty="0">
                <a:latin typeface="Calibri"/>
                <a:cs typeface="Calibri"/>
              </a:rPr>
              <a:t>be</a:t>
            </a:r>
            <a:r>
              <a:rPr sz="1600" spc="5" dirty="0">
                <a:latin typeface="Calibri"/>
                <a:cs typeface="Calibri"/>
              </a:rPr>
              <a:t> </a:t>
            </a:r>
            <a:r>
              <a:rPr sz="1600" spc="-5" dirty="0">
                <a:latin typeface="Calibri"/>
                <a:cs typeface="Calibri"/>
              </a:rPr>
              <a:t>times</a:t>
            </a:r>
            <a:r>
              <a:rPr sz="1600" spc="15" dirty="0">
                <a:latin typeface="Calibri"/>
                <a:cs typeface="Calibri"/>
              </a:rPr>
              <a:t> </a:t>
            </a:r>
            <a:r>
              <a:rPr sz="1600" spc="-5" dirty="0">
                <a:latin typeface="Calibri"/>
                <a:cs typeface="Calibri"/>
              </a:rPr>
              <a:t>when</a:t>
            </a:r>
            <a:r>
              <a:rPr sz="1600" spc="20" dirty="0">
                <a:latin typeface="Calibri"/>
                <a:cs typeface="Calibri"/>
              </a:rPr>
              <a:t> </a:t>
            </a:r>
            <a:r>
              <a:rPr sz="1600" spc="-15" dirty="0">
                <a:latin typeface="Calibri"/>
                <a:cs typeface="Calibri"/>
              </a:rPr>
              <a:t>your</a:t>
            </a:r>
            <a:r>
              <a:rPr sz="1600" spc="25" dirty="0">
                <a:latin typeface="Calibri"/>
                <a:cs typeface="Calibri"/>
              </a:rPr>
              <a:t> </a:t>
            </a:r>
            <a:r>
              <a:rPr sz="1600" spc="-5" dirty="0">
                <a:latin typeface="Calibri"/>
                <a:cs typeface="Calibri"/>
              </a:rPr>
              <a:t>child</a:t>
            </a:r>
            <a:r>
              <a:rPr sz="1600" dirty="0">
                <a:latin typeface="Calibri"/>
                <a:cs typeface="Calibri"/>
              </a:rPr>
              <a:t> </a:t>
            </a:r>
            <a:r>
              <a:rPr sz="1600" spc="-5" dirty="0">
                <a:latin typeface="Calibri"/>
                <a:cs typeface="Calibri"/>
              </a:rPr>
              <a:t>is </a:t>
            </a:r>
            <a:r>
              <a:rPr sz="1600" spc="-10" dirty="0">
                <a:latin typeface="Calibri"/>
                <a:cs typeface="Calibri"/>
              </a:rPr>
              <a:t>too</a:t>
            </a:r>
            <a:r>
              <a:rPr sz="1600" spc="95" dirty="0">
                <a:latin typeface="Calibri"/>
                <a:cs typeface="Calibri"/>
              </a:rPr>
              <a:t> </a:t>
            </a:r>
            <a:r>
              <a:rPr sz="1600" spc="-10" dirty="0">
                <a:latin typeface="Calibri"/>
                <a:cs typeface="Calibri"/>
              </a:rPr>
              <a:t>unwell</a:t>
            </a:r>
            <a:r>
              <a:rPr lang="en-US" sz="1600" spc="-10" dirty="0">
                <a:latin typeface="Calibri"/>
                <a:cs typeface="Calibri"/>
              </a:rPr>
              <a:t> </a:t>
            </a:r>
            <a:r>
              <a:rPr sz="1600" spc="-345" dirty="0">
                <a:latin typeface="Calibri"/>
                <a:cs typeface="Calibri"/>
              </a:rPr>
              <a:t> </a:t>
            </a:r>
            <a:r>
              <a:rPr sz="1600" spc="-10" dirty="0">
                <a:latin typeface="Calibri"/>
                <a:cs typeface="Calibri"/>
              </a:rPr>
              <a:t>to</a:t>
            </a:r>
            <a:r>
              <a:rPr sz="1600" spc="10" dirty="0">
                <a:latin typeface="Calibri"/>
                <a:cs typeface="Calibri"/>
              </a:rPr>
              <a:t> </a:t>
            </a:r>
            <a:r>
              <a:rPr sz="1600" spc="-10" dirty="0">
                <a:latin typeface="Calibri"/>
                <a:cs typeface="Calibri"/>
              </a:rPr>
              <a:t>attend.</a:t>
            </a:r>
            <a:r>
              <a:rPr lang="en-US" sz="1600" spc="-15" dirty="0">
                <a:latin typeface="Calibri"/>
                <a:cs typeface="Calibri"/>
              </a:rPr>
              <a:t> </a:t>
            </a:r>
            <a:r>
              <a:rPr lang="en-GB" sz="1600" spc="-15" dirty="0">
                <a:latin typeface="Calibri"/>
                <a:cs typeface="Calibri"/>
              </a:rPr>
              <a:t> </a:t>
            </a:r>
            <a:r>
              <a:rPr sz="1600" spc="-5" dirty="0">
                <a:latin typeface="Calibri"/>
                <a:cs typeface="Calibri"/>
              </a:rPr>
              <a:t>If</a:t>
            </a:r>
            <a:r>
              <a:rPr sz="1600" spc="-10" dirty="0">
                <a:latin typeface="Calibri"/>
                <a:cs typeface="Calibri"/>
              </a:rPr>
              <a:t> </a:t>
            </a:r>
            <a:r>
              <a:rPr sz="1600" spc="-15" dirty="0">
                <a:latin typeface="Calibri"/>
                <a:cs typeface="Calibri"/>
              </a:rPr>
              <a:t>your</a:t>
            </a:r>
            <a:r>
              <a:rPr sz="1600" spc="30" dirty="0">
                <a:latin typeface="Calibri"/>
                <a:cs typeface="Calibri"/>
              </a:rPr>
              <a:t> </a:t>
            </a:r>
            <a:r>
              <a:rPr sz="1600" spc="-5" dirty="0">
                <a:latin typeface="Calibri"/>
                <a:cs typeface="Calibri"/>
              </a:rPr>
              <a:t>child</a:t>
            </a:r>
            <a:r>
              <a:rPr sz="1600" spc="-20" dirty="0">
                <a:latin typeface="Calibri"/>
                <a:cs typeface="Calibri"/>
              </a:rPr>
              <a:t> </a:t>
            </a:r>
            <a:r>
              <a:rPr sz="1600" spc="-5" dirty="0">
                <a:latin typeface="Calibri"/>
                <a:cs typeface="Calibri"/>
              </a:rPr>
              <a:t>is</a:t>
            </a:r>
            <a:r>
              <a:rPr sz="1600" spc="5" dirty="0">
                <a:latin typeface="Calibri"/>
                <a:cs typeface="Calibri"/>
              </a:rPr>
              <a:t> </a:t>
            </a:r>
            <a:r>
              <a:rPr sz="1600" spc="-10" dirty="0">
                <a:latin typeface="Calibri"/>
                <a:cs typeface="Calibri"/>
              </a:rPr>
              <a:t>unwell</a:t>
            </a:r>
            <a:r>
              <a:rPr sz="1600" spc="-5" dirty="0">
                <a:latin typeface="Calibri"/>
                <a:cs typeface="Calibri"/>
              </a:rPr>
              <a:t> and</a:t>
            </a:r>
            <a:r>
              <a:rPr sz="1600" dirty="0">
                <a:latin typeface="Calibri"/>
                <a:cs typeface="Calibri"/>
              </a:rPr>
              <a:t> </a:t>
            </a:r>
            <a:r>
              <a:rPr sz="1600" spc="-20" dirty="0">
                <a:latin typeface="Calibri"/>
                <a:cs typeface="Calibri"/>
              </a:rPr>
              <a:t>therefore</a:t>
            </a:r>
            <a:r>
              <a:rPr sz="1600" spc="45" dirty="0">
                <a:latin typeface="Calibri"/>
                <a:cs typeface="Calibri"/>
              </a:rPr>
              <a:t> </a:t>
            </a:r>
            <a:r>
              <a:rPr sz="1600" spc="-5" dirty="0">
                <a:latin typeface="Calibri"/>
                <a:cs typeface="Calibri"/>
              </a:rPr>
              <a:t>unable</a:t>
            </a:r>
            <a:r>
              <a:rPr sz="1600" spc="-15" dirty="0">
                <a:latin typeface="Calibri"/>
                <a:cs typeface="Calibri"/>
              </a:rPr>
              <a:t> </a:t>
            </a:r>
            <a:r>
              <a:rPr sz="1600" spc="-10" dirty="0">
                <a:latin typeface="Calibri"/>
                <a:cs typeface="Calibri"/>
              </a:rPr>
              <a:t>to</a:t>
            </a:r>
            <a:r>
              <a:rPr sz="1600" spc="15" dirty="0">
                <a:latin typeface="Calibri"/>
                <a:cs typeface="Calibri"/>
              </a:rPr>
              <a:t> </a:t>
            </a:r>
            <a:r>
              <a:rPr sz="1600" spc="-10" dirty="0">
                <a:latin typeface="Calibri"/>
                <a:cs typeface="Calibri"/>
              </a:rPr>
              <a:t>attend school,</a:t>
            </a:r>
            <a:r>
              <a:rPr sz="1600" spc="10" dirty="0">
                <a:latin typeface="Calibri"/>
                <a:cs typeface="Calibri"/>
              </a:rPr>
              <a:t> </a:t>
            </a:r>
            <a:r>
              <a:rPr sz="1600" spc="-5" dirty="0">
                <a:latin typeface="Calibri"/>
                <a:cs typeface="Calibri"/>
              </a:rPr>
              <a:t>it</a:t>
            </a:r>
            <a:r>
              <a:rPr sz="1600" spc="-10" dirty="0">
                <a:latin typeface="Calibri"/>
                <a:cs typeface="Calibri"/>
              </a:rPr>
              <a:t> </a:t>
            </a:r>
            <a:r>
              <a:rPr sz="1600" spc="-5" dirty="0">
                <a:latin typeface="Calibri"/>
                <a:cs typeface="Calibri"/>
              </a:rPr>
              <a:t>is</a:t>
            </a:r>
            <a:r>
              <a:rPr sz="1600" dirty="0">
                <a:latin typeface="Calibri"/>
                <a:cs typeface="Calibri"/>
              </a:rPr>
              <a:t> </a:t>
            </a:r>
            <a:r>
              <a:rPr sz="1600" spc="-5" dirty="0">
                <a:latin typeface="Calibri"/>
                <a:cs typeface="Calibri"/>
              </a:rPr>
              <a:t>essential </a:t>
            </a:r>
            <a:r>
              <a:rPr sz="1600" spc="-10" dirty="0">
                <a:latin typeface="Calibri"/>
                <a:cs typeface="Calibri"/>
              </a:rPr>
              <a:t>to</a:t>
            </a:r>
            <a:r>
              <a:rPr sz="1600" spc="5" dirty="0">
                <a:latin typeface="Calibri"/>
                <a:cs typeface="Calibri"/>
              </a:rPr>
              <a:t> </a:t>
            </a:r>
            <a:r>
              <a:rPr sz="1600" spc="-5" dirty="0">
                <a:latin typeface="Calibri"/>
                <a:cs typeface="Calibri"/>
              </a:rPr>
              <a:t>telephone</a:t>
            </a:r>
            <a:r>
              <a:rPr sz="1600" spc="15" dirty="0">
                <a:latin typeface="Calibri"/>
                <a:cs typeface="Calibri"/>
              </a:rPr>
              <a:t> </a:t>
            </a:r>
            <a:r>
              <a:rPr sz="1600" spc="-5" dirty="0">
                <a:latin typeface="Calibri"/>
                <a:cs typeface="Calibri"/>
              </a:rPr>
              <a:t>the</a:t>
            </a:r>
            <a:r>
              <a:rPr sz="1600" spc="10" dirty="0">
                <a:latin typeface="Calibri"/>
                <a:cs typeface="Calibri"/>
              </a:rPr>
              <a:t> </a:t>
            </a:r>
            <a:r>
              <a:rPr sz="1600" spc="-10" dirty="0">
                <a:latin typeface="Calibri"/>
                <a:cs typeface="Calibri"/>
              </a:rPr>
              <a:t>school</a:t>
            </a:r>
            <a:r>
              <a:rPr sz="1600" spc="10" dirty="0">
                <a:latin typeface="Calibri"/>
                <a:cs typeface="Calibri"/>
              </a:rPr>
              <a:t> </a:t>
            </a:r>
            <a:r>
              <a:rPr sz="1600" spc="-5" dirty="0">
                <a:latin typeface="Calibri"/>
                <a:cs typeface="Calibri"/>
              </a:rPr>
              <a:t>on</a:t>
            </a:r>
            <a:r>
              <a:rPr sz="1600" spc="10" dirty="0">
                <a:latin typeface="Calibri"/>
                <a:cs typeface="Calibri"/>
              </a:rPr>
              <a:t> </a:t>
            </a:r>
            <a:r>
              <a:rPr lang="en-GB" sz="1600" spc="-5" dirty="0">
                <a:latin typeface="Calibri"/>
                <a:cs typeface="Calibri"/>
              </a:rPr>
              <a:t>every</a:t>
            </a:r>
            <a:r>
              <a:rPr lang="en-GB" sz="1600" spc="15" dirty="0">
                <a:latin typeface="Calibri"/>
                <a:cs typeface="Calibri"/>
              </a:rPr>
              <a:t> </a:t>
            </a:r>
            <a:r>
              <a:rPr sz="1600" spc="-15" dirty="0">
                <a:latin typeface="Calibri"/>
                <a:cs typeface="Calibri"/>
              </a:rPr>
              <a:t>day</a:t>
            </a:r>
            <a:r>
              <a:rPr sz="1600" spc="-5" dirty="0">
                <a:latin typeface="Calibri"/>
                <a:cs typeface="Calibri"/>
              </a:rPr>
              <a:t> of</a:t>
            </a:r>
            <a:r>
              <a:rPr sz="1600" spc="20" dirty="0">
                <a:latin typeface="Calibri"/>
                <a:cs typeface="Calibri"/>
              </a:rPr>
              <a:t> </a:t>
            </a:r>
            <a:r>
              <a:rPr sz="1600" spc="-10" dirty="0">
                <a:latin typeface="Calibri"/>
                <a:cs typeface="Calibri"/>
              </a:rPr>
              <a:t>absence,</a:t>
            </a:r>
            <a:r>
              <a:rPr sz="1600" spc="15" dirty="0">
                <a:latin typeface="Calibri"/>
                <a:cs typeface="Calibri"/>
              </a:rPr>
              <a:t> </a:t>
            </a:r>
            <a:r>
              <a:rPr sz="1600" spc="-15" dirty="0">
                <a:latin typeface="Calibri"/>
                <a:cs typeface="Calibri"/>
              </a:rPr>
              <a:t>preferably</a:t>
            </a:r>
            <a:r>
              <a:rPr sz="1600" spc="20" dirty="0">
                <a:latin typeface="Calibri"/>
                <a:cs typeface="Calibri"/>
              </a:rPr>
              <a:t> </a:t>
            </a:r>
            <a:r>
              <a:rPr sz="1600" spc="-10" dirty="0">
                <a:latin typeface="Calibri"/>
                <a:cs typeface="Calibri"/>
              </a:rPr>
              <a:t>by</a:t>
            </a:r>
            <a:r>
              <a:rPr sz="1600" spc="15" dirty="0">
                <a:latin typeface="Calibri"/>
                <a:cs typeface="Calibri"/>
              </a:rPr>
              <a:t> </a:t>
            </a:r>
            <a:r>
              <a:rPr lang="en-US" sz="1600" spc="-5" dirty="0">
                <a:latin typeface="Calibri"/>
                <a:cs typeface="Calibri"/>
              </a:rPr>
              <a:t>8:30am</a:t>
            </a:r>
            <a:r>
              <a:rPr sz="1600" spc="-5" dirty="0">
                <a:latin typeface="Calibri"/>
                <a:cs typeface="Calibri"/>
              </a:rPr>
              <a:t>.</a:t>
            </a:r>
            <a:r>
              <a:rPr sz="1600" spc="10" dirty="0">
                <a:latin typeface="Calibri"/>
                <a:cs typeface="Calibri"/>
              </a:rPr>
              <a:t> </a:t>
            </a:r>
            <a:r>
              <a:rPr sz="1600" spc="-5" dirty="0">
                <a:latin typeface="Calibri"/>
                <a:cs typeface="Calibri"/>
              </a:rPr>
              <a:t>Please</a:t>
            </a:r>
            <a:r>
              <a:rPr sz="1600" spc="5" dirty="0">
                <a:latin typeface="Calibri"/>
                <a:cs typeface="Calibri"/>
              </a:rPr>
              <a:t> </a:t>
            </a:r>
            <a:r>
              <a:rPr sz="1600" spc="-10" dirty="0">
                <a:latin typeface="Calibri"/>
                <a:cs typeface="Calibri"/>
              </a:rPr>
              <a:t>leave</a:t>
            </a:r>
            <a:r>
              <a:rPr sz="1600" spc="10" dirty="0">
                <a:latin typeface="Calibri"/>
                <a:cs typeface="Calibri"/>
              </a:rPr>
              <a:t> </a:t>
            </a:r>
            <a:r>
              <a:rPr sz="1600" spc="-5" dirty="0">
                <a:latin typeface="Calibri"/>
                <a:cs typeface="Calibri"/>
              </a:rPr>
              <a:t>a</a:t>
            </a:r>
            <a:r>
              <a:rPr sz="1600" spc="5" dirty="0">
                <a:latin typeface="Calibri"/>
                <a:cs typeface="Calibri"/>
              </a:rPr>
              <a:t> </a:t>
            </a:r>
            <a:r>
              <a:rPr sz="1600" spc="-10" dirty="0">
                <a:latin typeface="Calibri"/>
                <a:cs typeface="Calibri"/>
              </a:rPr>
              <a:t>message</a:t>
            </a:r>
            <a:r>
              <a:rPr sz="1600" spc="10" dirty="0">
                <a:latin typeface="Calibri"/>
                <a:cs typeface="Calibri"/>
              </a:rPr>
              <a:t> </a:t>
            </a:r>
            <a:r>
              <a:rPr sz="1600" spc="-5" dirty="0">
                <a:latin typeface="Calibri"/>
                <a:cs typeface="Calibri"/>
              </a:rPr>
              <a:t>on</a:t>
            </a:r>
            <a:r>
              <a:rPr sz="1600" spc="10" dirty="0">
                <a:latin typeface="Calibri"/>
                <a:cs typeface="Calibri"/>
              </a:rPr>
              <a:t> </a:t>
            </a:r>
            <a:r>
              <a:rPr sz="1600" spc="-10" dirty="0">
                <a:latin typeface="Calibri"/>
                <a:cs typeface="Calibri"/>
              </a:rPr>
              <a:t>our</a:t>
            </a:r>
            <a:r>
              <a:rPr sz="1600" spc="10" dirty="0">
                <a:latin typeface="Calibri"/>
                <a:cs typeface="Calibri"/>
              </a:rPr>
              <a:t> </a:t>
            </a:r>
            <a:r>
              <a:rPr sz="1600" spc="-10" dirty="0">
                <a:latin typeface="Calibri"/>
                <a:cs typeface="Calibri"/>
              </a:rPr>
              <a:t>dedicated</a:t>
            </a:r>
            <a:r>
              <a:rPr sz="1600" spc="-5" dirty="0">
                <a:latin typeface="Calibri"/>
                <a:cs typeface="Calibri"/>
              </a:rPr>
              <a:t> </a:t>
            </a:r>
            <a:r>
              <a:rPr sz="1600" spc="-10" dirty="0">
                <a:latin typeface="Calibri"/>
                <a:cs typeface="Calibri"/>
              </a:rPr>
              <a:t>absence</a:t>
            </a:r>
            <a:r>
              <a:rPr sz="1600" spc="5" dirty="0">
                <a:latin typeface="Calibri"/>
                <a:cs typeface="Calibri"/>
              </a:rPr>
              <a:t> </a:t>
            </a:r>
            <a:r>
              <a:rPr sz="1600" spc="-5" dirty="0">
                <a:latin typeface="Calibri"/>
                <a:cs typeface="Calibri"/>
              </a:rPr>
              <a:t>line: </a:t>
            </a:r>
            <a:r>
              <a:rPr sz="1600" spc="-10" dirty="0">
                <a:latin typeface="Calibri"/>
                <a:cs typeface="Calibri"/>
              </a:rPr>
              <a:t>01603</a:t>
            </a:r>
            <a:r>
              <a:rPr sz="1600" spc="50" dirty="0">
                <a:latin typeface="Calibri"/>
                <a:cs typeface="Calibri"/>
              </a:rPr>
              <a:t> </a:t>
            </a:r>
            <a:r>
              <a:rPr sz="1600" spc="-10" dirty="0">
                <a:latin typeface="Calibri"/>
                <a:cs typeface="Calibri"/>
              </a:rPr>
              <a:t>860505</a:t>
            </a:r>
            <a:r>
              <a:rPr sz="1600" spc="50" dirty="0">
                <a:latin typeface="Calibri"/>
                <a:cs typeface="Calibri"/>
              </a:rPr>
              <a:t> </a:t>
            </a:r>
            <a:r>
              <a:rPr sz="1600" spc="-10" dirty="0">
                <a:latin typeface="Calibri"/>
                <a:cs typeface="Calibri"/>
              </a:rPr>
              <a:t>option</a:t>
            </a:r>
            <a:r>
              <a:rPr sz="1600" spc="60" dirty="0">
                <a:latin typeface="Calibri"/>
                <a:cs typeface="Calibri"/>
              </a:rPr>
              <a:t> </a:t>
            </a:r>
            <a:r>
              <a:rPr sz="1600" spc="-5" dirty="0">
                <a:latin typeface="Calibri"/>
                <a:cs typeface="Calibri"/>
              </a:rPr>
              <a:t>1.</a:t>
            </a:r>
            <a:endParaRPr sz="1600" dirty="0">
              <a:latin typeface="Calibri"/>
              <a:cs typeface="Calibri"/>
            </a:endParaRPr>
          </a:p>
          <a:p>
            <a:pPr>
              <a:lnSpc>
                <a:spcPct val="100000"/>
              </a:lnSpc>
              <a:spcBef>
                <a:spcPts val="30"/>
              </a:spcBef>
            </a:pPr>
            <a:endParaRPr sz="1550" dirty="0">
              <a:latin typeface="Calibri"/>
              <a:cs typeface="Calibri"/>
            </a:endParaRPr>
          </a:p>
          <a:p>
            <a:pPr marL="12700" marR="207645">
              <a:lnSpc>
                <a:spcPct val="100000"/>
              </a:lnSpc>
            </a:pPr>
            <a:r>
              <a:rPr sz="1600" spc="-15" dirty="0">
                <a:latin typeface="Calibri"/>
                <a:cs typeface="Calibri"/>
              </a:rPr>
              <a:t>For</a:t>
            </a:r>
            <a:r>
              <a:rPr sz="1600" spc="30" dirty="0">
                <a:latin typeface="Calibri"/>
                <a:cs typeface="Calibri"/>
              </a:rPr>
              <a:t> </a:t>
            </a:r>
            <a:r>
              <a:rPr sz="1600" spc="-10" dirty="0">
                <a:latin typeface="Calibri"/>
                <a:cs typeface="Calibri"/>
              </a:rPr>
              <a:t>absences</a:t>
            </a:r>
            <a:r>
              <a:rPr sz="1600" spc="15" dirty="0">
                <a:latin typeface="Calibri"/>
                <a:cs typeface="Calibri"/>
              </a:rPr>
              <a:t> </a:t>
            </a:r>
            <a:r>
              <a:rPr sz="1600" spc="-5" dirty="0">
                <a:latin typeface="Calibri"/>
                <a:cs typeface="Calibri"/>
              </a:rPr>
              <a:t>of</a:t>
            </a:r>
            <a:r>
              <a:rPr sz="1600" spc="20" dirty="0">
                <a:latin typeface="Calibri"/>
                <a:cs typeface="Calibri"/>
              </a:rPr>
              <a:t> </a:t>
            </a:r>
            <a:r>
              <a:rPr sz="1600" spc="-15" dirty="0">
                <a:latin typeface="Calibri"/>
                <a:cs typeface="Calibri"/>
              </a:rPr>
              <a:t>more</a:t>
            </a:r>
            <a:r>
              <a:rPr sz="1600" spc="35" dirty="0">
                <a:latin typeface="Calibri"/>
                <a:cs typeface="Calibri"/>
              </a:rPr>
              <a:t> </a:t>
            </a:r>
            <a:r>
              <a:rPr sz="1600" spc="-5" dirty="0">
                <a:latin typeface="Calibri"/>
                <a:cs typeface="Calibri"/>
              </a:rPr>
              <a:t>than </a:t>
            </a:r>
            <a:r>
              <a:rPr sz="1600" spc="-10" dirty="0">
                <a:latin typeface="Calibri"/>
                <a:cs typeface="Calibri"/>
              </a:rPr>
              <a:t>one</a:t>
            </a:r>
            <a:r>
              <a:rPr sz="1600" spc="15" dirty="0">
                <a:latin typeface="Calibri"/>
                <a:cs typeface="Calibri"/>
              </a:rPr>
              <a:t> </a:t>
            </a:r>
            <a:r>
              <a:rPr sz="1600" spc="-40" dirty="0">
                <a:latin typeface="Calibri"/>
                <a:cs typeface="Calibri"/>
              </a:rPr>
              <a:t>day,</a:t>
            </a:r>
            <a:r>
              <a:rPr sz="1600" spc="5" dirty="0">
                <a:latin typeface="Calibri"/>
                <a:cs typeface="Calibri"/>
              </a:rPr>
              <a:t> </a:t>
            </a:r>
            <a:r>
              <a:rPr sz="1600" spc="-15" dirty="0">
                <a:latin typeface="Calibri"/>
                <a:cs typeface="Calibri"/>
              </a:rPr>
              <a:t>parents/carers</a:t>
            </a:r>
            <a:r>
              <a:rPr sz="1600" spc="30" dirty="0">
                <a:latin typeface="Calibri"/>
                <a:cs typeface="Calibri"/>
              </a:rPr>
              <a:t> </a:t>
            </a:r>
            <a:r>
              <a:rPr sz="1600" spc="-15" dirty="0">
                <a:latin typeface="Calibri"/>
                <a:cs typeface="Calibri"/>
              </a:rPr>
              <a:t>are</a:t>
            </a:r>
            <a:r>
              <a:rPr sz="1600" spc="25" dirty="0">
                <a:latin typeface="Calibri"/>
                <a:cs typeface="Calibri"/>
              </a:rPr>
              <a:t> </a:t>
            </a:r>
            <a:r>
              <a:rPr sz="1600" spc="-15" dirty="0">
                <a:latin typeface="Calibri"/>
                <a:cs typeface="Calibri"/>
              </a:rPr>
              <a:t>asked</a:t>
            </a:r>
            <a:r>
              <a:rPr sz="1600" spc="10" dirty="0">
                <a:latin typeface="Calibri"/>
                <a:cs typeface="Calibri"/>
              </a:rPr>
              <a:t> </a:t>
            </a:r>
            <a:r>
              <a:rPr sz="1600" spc="-10" dirty="0">
                <a:latin typeface="Calibri"/>
                <a:cs typeface="Calibri"/>
              </a:rPr>
              <a:t>to</a:t>
            </a:r>
            <a:r>
              <a:rPr sz="1600" spc="10" dirty="0">
                <a:latin typeface="Calibri"/>
                <a:cs typeface="Calibri"/>
              </a:rPr>
              <a:t> </a:t>
            </a:r>
            <a:r>
              <a:rPr sz="1600" spc="-10" dirty="0">
                <a:latin typeface="Calibri"/>
                <a:cs typeface="Calibri"/>
              </a:rPr>
              <a:t>send</a:t>
            </a:r>
            <a:r>
              <a:rPr sz="1600" spc="5" dirty="0">
                <a:latin typeface="Calibri"/>
                <a:cs typeface="Calibri"/>
              </a:rPr>
              <a:t> </a:t>
            </a:r>
            <a:r>
              <a:rPr sz="1600" spc="-5" dirty="0">
                <a:latin typeface="Calibri"/>
                <a:cs typeface="Calibri"/>
              </a:rPr>
              <a:t>an</a:t>
            </a:r>
            <a:r>
              <a:rPr sz="1600" spc="10" dirty="0">
                <a:latin typeface="Calibri"/>
                <a:cs typeface="Calibri"/>
              </a:rPr>
              <a:t> </a:t>
            </a:r>
            <a:r>
              <a:rPr sz="1600" spc="-10" dirty="0">
                <a:latin typeface="Calibri"/>
                <a:cs typeface="Calibri"/>
              </a:rPr>
              <a:t>absence</a:t>
            </a:r>
            <a:r>
              <a:rPr sz="1600" spc="5" dirty="0">
                <a:latin typeface="Calibri"/>
                <a:cs typeface="Calibri"/>
              </a:rPr>
              <a:t> </a:t>
            </a:r>
            <a:r>
              <a:rPr sz="1600" spc="-10" dirty="0">
                <a:latin typeface="Calibri"/>
                <a:cs typeface="Calibri"/>
              </a:rPr>
              <a:t>note</a:t>
            </a:r>
            <a:r>
              <a:rPr sz="1600" spc="15" dirty="0">
                <a:latin typeface="Calibri"/>
                <a:cs typeface="Calibri"/>
              </a:rPr>
              <a:t> </a:t>
            </a:r>
            <a:r>
              <a:rPr sz="1600" spc="-5" dirty="0">
                <a:latin typeface="Calibri"/>
                <a:cs typeface="Calibri"/>
              </a:rPr>
              <a:t>with</a:t>
            </a:r>
            <a:r>
              <a:rPr sz="1600" spc="5" dirty="0">
                <a:latin typeface="Calibri"/>
                <a:cs typeface="Calibri"/>
              </a:rPr>
              <a:t> </a:t>
            </a:r>
            <a:r>
              <a:rPr sz="1600" spc="-5" dirty="0">
                <a:latin typeface="Calibri"/>
                <a:cs typeface="Calibri"/>
              </a:rPr>
              <a:t>their</a:t>
            </a:r>
            <a:r>
              <a:rPr sz="1600" dirty="0">
                <a:latin typeface="Calibri"/>
                <a:cs typeface="Calibri"/>
              </a:rPr>
              <a:t> </a:t>
            </a:r>
            <a:r>
              <a:rPr sz="1600" spc="-5" dirty="0">
                <a:latin typeface="Calibri"/>
                <a:cs typeface="Calibri"/>
              </a:rPr>
              <a:t>child,</a:t>
            </a:r>
            <a:r>
              <a:rPr sz="1600" spc="-10" dirty="0">
                <a:latin typeface="Calibri"/>
                <a:cs typeface="Calibri"/>
              </a:rPr>
              <a:t> even</a:t>
            </a:r>
            <a:r>
              <a:rPr sz="1600" spc="30" dirty="0">
                <a:latin typeface="Calibri"/>
                <a:cs typeface="Calibri"/>
              </a:rPr>
              <a:t> </a:t>
            </a:r>
            <a:r>
              <a:rPr sz="1600" spc="-5" dirty="0">
                <a:latin typeface="Calibri"/>
                <a:cs typeface="Calibri"/>
              </a:rPr>
              <a:t>if</a:t>
            </a:r>
            <a:r>
              <a:rPr sz="1600" spc="-10" dirty="0">
                <a:latin typeface="Calibri"/>
                <a:cs typeface="Calibri"/>
              </a:rPr>
              <a:t> </a:t>
            </a:r>
            <a:r>
              <a:rPr sz="1600" spc="-5" dirty="0">
                <a:latin typeface="Calibri"/>
                <a:cs typeface="Calibri"/>
              </a:rPr>
              <a:t>a</a:t>
            </a:r>
            <a:r>
              <a:rPr sz="1600" spc="5" dirty="0">
                <a:latin typeface="Calibri"/>
                <a:cs typeface="Calibri"/>
              </a:rPr>
              <a:t> </a:t>
            </a:r>
            <a:r>
              <a:rPr sz="1600" spc="-5" dirty="0">
                <a:latin typeface="Calibri"/>
                <a:cs typeface="Calibri"/>
              </a:rPr>
              <a:t>telephone</a:t>
            </a:r>
            <a:r>
              <a:rPr sz="1600" spc="15" dirty="0">
                <a:latin typeface="Calibri"/>
                <a:cs typeface="Calibri"/>
              </a:rPr>
              <a:t> </a:t>
            </a:r>
            <a:r>
              <a:rPr sz="1600" spc="-5" dirty="0">
                <a:latin typeface="Calibri"/>
                <a:cs typeface="Calibri"/>
              </a:rPr>
              <a:t>call</a:t>
            </a:r>
            <a:r>
              <a:rPr sz="1600" spc="-15" dirty="0">
                <a:latin typeface="Calibri"/>
                <a:cs typeface="Calibri"/>
              </a:rPr>
              <a:t> </a:t>
            </a:r>
            <a:r>
              <a:rPr sz="1600" spc="-5" dirty="0">
                <a:latin typeface="Calibri"/>
                <a:cs typeface="Calibri"/>
              </a:rPr>
              <a:t>has </a:t>
            </a:r>
            <a:r>
              <a:rPr sz="1600" spc="-345" dirty="0">
                <a:latin typeface="Calibri"/>
                <a:cs typeface="Calibri"/>
              </a:rPr>
              <a:t> </a:t>
            </a:r>
            <a:r>
              <a:rPr sz="1600" spc="-10" dirty="0">
                <a:latin typeface="Calibri"/>
                <a:cs typeface="Calibri"/>
              </a:rPr>
              <a:t>already</a:t>
            </a:r>
            <a:r>
              <a:rPr sz="1600" dirty="0">
                <a:latin typeface="Calibri"/>
                <a:cs typeface="Calibri"/>
              </a:rPr>
              <a:t> </a:t>
            </a:r>
            <a:r>
              <a:rPr sz="1600" spc="-10" dirty="0">
                <a:latin typeface="Calibri"/>
                <a:cs typeface="Calibri"/>
              </a:rPr>
              <a:t>been</a:t>
            </a:r>
            <a:r>
              <a:rPr sz="1600" spc="15" dirty="0">
                <a:latin typeface="Calibri"/>
                <a:cs typeface="Calibri"/>
              </a:rPr>
              <a:t> </a:t>
            </a:r>
            <a:r>
              <a:rPr sz="1600" spc="-5" dirty="0">
                <a:latin typeface="Calibri"/>
                <a:cs typeface="Calibri"/>
              </a:rPr>
              <a:t>made.</a:t>
            </a:r>
            <a:endParaRPr sz="1600" dirty="0">
              <a:latin typeface="Calibri"/>
              <a:cs typeface="Calibri"/>
            </a:endParaRPr>
          </a:p>
          <a:p>
            <a:pPr>
              <a:lnSpc>
                <a:spcPct val="100000"/>
              </a:lnSpc>
              <a:spcBef>
                <a:spcPts val="25"/>
              </a:spcBef>
            </a:pPr>
            <a:endParaRPr sz="1550" dirty="0">
              <a:latin typeface="Calibri"/>
              <a:cs typeface="Calibri"/>
            </a:endParaRPr>
          </a:p>
        </p:txBody>
      </p:sp>
      <p:sp>
        <p:nvSpPr>
          <p:cNvPr id="6" name="Title 5">
            <a:extLst>
              <a:ext uri="{FF2B5EF4-FFF2-40B4-BE49-F238E27FC236}">
                <a16:creationId xmlns:a16="http://schemas.microsoft.com/office/drawing/2014/main" id="{A1920585-1AFE-BB66-0EE3-4674C1B09CD6}"/>
              </a:ext>
            </a:extLst>
          </p:cNvPr>
          <p:cNvSpPr>
            <a:spLocks noGrp="1"/>
          </p:cNvSpPr>
          <p:nvPr>
            <p:ph type="title"/>
          </p:nvPr>
        </p:nvSpPr>
        <p:spPr/>
        <p:txBody>
          <a:bodyPr/>
          <a:lstStyle/>
          <a:p>
            <a:endParaRPr lang="en-GB"/>
          </a:p>
        </p:txBody>
      </p:sp>
      <p:sp>
        <p:nvSpPr>
          <p:cNvPr id="8" name="TextBox 7">
            <a:extLst>
              <a:ext uri="{FF2B5EF4-FFF2-40B4-BE49-F238E27FC236}">
                <a16:creationId xmlns:a16="http://schemas.microsoft.com/office/drawing/2014/main" id="{03049651-3B93-5654-0D04-DD106A6DE773}"/>
              </a:ext>
            </a:extLst>
          </p:cNvPr>
          <p:cNvSpPr txBox="1"/>
          <p:nvPr/>
        </p:nvSpPr>
        <p:spPr>
          <a:xfrm>
            <a:off x="4143493" y="484909"/>
            <a:ext cx="874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COMMUNICATION</a:t>
            </a:r>
            <a:endParaRPr lang="en-US" sz="5400" dirty="0"/>
          </a:p>
        </p:txBody>
      </p:sp>
    </p:spTree>
    <p:extLst>
      <p:ext uri="{BB962C8B-B14F-4D97-AF65-F5344CB8AC3E}">
        <p14:creationId xmlns:p14="http://schemas.microsoft.com/office/powerpoint/2010/main" val="80500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630936" y="2660904"/>
            <a:ext cx="9132094" cy="3547872"/>
          </a:xfrm>
          <a:prstGeom prst="rect">
            <a:avLst/>
          </a:prstGeom>
        </p:spPr>
        <p:txBody>
          <a:bodyPr vert="horz" lIns="91440" tIns="45720" rIns="91440" bIns="45720" rtlCol="0" anchor="t">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800" dirty="0">
                <a:latin typeface="Rockwell"/>
                <a:cs typeface="Calibri"/>
              </a:rPr>
              <a:t>Students may worry about finding their way around school, but I promise, it is not as confusing as it may seem.  In a couple of weeks, everyone will know it like the back of their hand!!</a:t>
            </a:r>
            <a:endParaRPr lang="en-US" sz="2800" dirty="0">
              <a:latin typeface="Rockwell"/>
              <a:cs typeface="Calibri"/>
            </a:endParaRPr>
          </a:p>
          <a:p>
            <a:pPr marL="285750" indent="-285750">
              <a:buFont typeface="Arial" panose="020B0604020202020204" pitchFamily="34" charset="0"/>
              <a:buChar char="•"/>
            </a:pPr>
            <a:r>
              <a:rPr lang="en-GB" sz="2800" dirty="0">
                <a:latin typeface="Rockwell"/>
                <a:cs typeface="Calibri"/>
              </a:rPr>
              <a:t>Lessons are organised in certain blocks or buildings and there are only 5 of them.</a:t>
            </a:r>
          </a:p>
          <a:p>
            <a:pPr marL="285750" indent="-285750">
              <a:buFont typeface="Arial" panose="020B0604020202020204" pitchFamily="34" charset="0"/>
              <a:buChar char="•"/>
            </a:pPr>
            <a:r>
              <a:rPr lang="en-GB" sz="2800" dirty="0">
                <a:latin typeface="Rockwell"/>
                <a:cs typeface="Calibri"/>
              </a:rPr>
              <a:t>If you are ever unsure of where to go, just ask.  Anyone will be happy to help!</a:t>
            </a: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8988897" y="80405"/>
            <a:ext cx="2957308" cy="1808889"/>
          </a:xfrm>
          <a:prstGeom prst="rect">
            <a:avLst/>
          </a:prstGeom>
        </p:spPr>
      </p:pic>
      <p:sp>
        <p:nvSpPr>
          <p:cNvPr id="5" name="TextBox 4">
            <a:extLst>
              <a:ext uri="{FF2B5EF4-FFF2-40B4-BE49-F238E27FC236}">
                <a16:creationId xmlns:a16="http://schemas.microsoft.com/office/drawing/2014/main" id="{898ACE8D-368D-EF36-542A-ED123C35E99C}"/>
              </a:ext>
            </a:extLst>
          </p:cNvPr>
          <p:cNvSpPr txBox="1"/>
          <p:nvPr/>
        </p:nvSpPr>
        <p:spPr>
          <a:xfrm>
            <a:off x="833164" y="72679"/>
            <a:ext cx="4681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latin typeface="Elephant"/>
              </a:rPr>
              <a:t>GETTING</a:t>
            </a:r>
            <a:endParaRPr lang="en-US" sz="4800">
              <a:latin typeface="The Hand"/>
            </a:endParaRPr>
          </a:p>
          <a:p>
            <a:r>
              <a:rPr lang="en-GB" sz="4800" b="1" dirty="0">
                <a:latin typeface="Elephant"/>
              </a:rPr>
              <a:t>AROUND</a:t>
            </a:r>
          </a:p>
          <a:p>
            <a:r>
              <a:rPr lang="en-GB" sz="4800" b="1" dirty="0">
                <a:latin typeface="Elephant"/>
              </a:rPr>
              <a:t>SCHOOL</a:t>
            </a:r>
          </a:p>
        </p:txBody>
      </p:sp>
    </p:spTree>
    <p:extLst>
      <p:ext uri="{BB962C8B-B14F-4D97-AF65-F5344CB8AC3E}">
        <p14:creationId xmlns:p14="http://schemas.microsoft.com/office/powerpoint/2010/main" val="81119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B20E89B4-7D64-115D-8825-D5F24F559282}"/>
              </a:ext>
            </a:extLst>
          </p:cNvPr>
          <p:cNvPicPr>
            <a:picLocks noChangeAspect="1"/>
          </p:cNvPicPr>
          <p:nvPr/>
        </p:nvPicPr>
        <p:blipFill>
          <a:blip r:embed="rId2"/>
          <a:stretch>
            <a:fillRect/>
          </a:stretch>
        </p:blipFill>
        <p:spPr>
          <a:xfrm>
            <a:off x="5279723" y="4445"/>
            <a:ext cx="2560920" cy="1485500"/>
          </a:xfrm>
          <a:prstGeom prst="rect">
            <a:avLst/>
          </a:prstGeom>
        </p:spPr>
      </p:pic>
      <p:pic>
        <p:nvPicPr>
          <p:cNvPr id="6" name="Picture 10" descr="A picture containing sky, outdoor, empty&#10;&#10;Description automatically generated">
            <a:extLst>
              <a:ext uri="{FF2B5EF4-FFF2-40B4-BE49-F238E27FC236}">
                <a16:creationId xmlns:a16="http://schemas.microsoft.com/office/drawing/2014/main" id="{61A5AA44-F392-249A-DAC5-C65470342497}"/>
              </a:ext>
            </a:extLst>
          </p:cNvPr>
          <p:cNvPicPr>
            <a:picLocks noChangeAspect="1"/>
          </p:cNvPicPr>
          <p:nvPr/>
        </p:nvPicPr>
        <p:blipFill>
          <a:blip r:embed="rId3"/>
          <a:stretch>
            <a:fillRect/>
          </a:stretch>
        </p:blipFill>
        <p:spPr>
          <a:xfrm>
            <a:off x="8763958" y="116354"/>
            <a:ext cx="3295051" cy="2027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4">
            <a:extLst>
              <a:ext uri="{FF2B5EF4-FFF2-40B4-BE49-F238E27FC236}">
                <a16:creationId xmlns:a16="http://schemas.microsoft.com/office/drawing/2014/main" id="{77BF593A-622F-60B9-9C28-02084EC5C81F}"/>
              </a:ext>
            </a:extLst>
          </p:cNvPr>
          <p:cNvPicPr>
            <a:picLocks noChangeAspect="1"/>
          </p:cNvPicPr>
          <p:nvPr/>
        </p:nvPicPr>
        <p:blipFill>
          <a:blip r:embed="rId4"/>
          <a:stretch>
            <a:fillRect/>
          </a:stretch>
        </p:blipFill>
        <p:spPr>
          <a:xfrm>
            <a:off x="-63259" y="2416969"/>
            <a:ext cx="6222519" cy="4597608"/>
          </a:xfrm>
          <a:prstGeom prst="rect">
            <a:avLst/>
          </a:prstGeom>
        </p:spPr>
      </p:pic>
      <p:sp>
        <p:nvSpPr>
          <p:cNvPr id="9" name="Content Placeholder 1">
            <a:extLst>
              <a:ext uri="{FF2B5EF4-FFF2-40B4-BE49-F238E27FC236}">
                <a16:creationId xmlns:a16="http://schemas.microsoft.com/office/drawing/2014/main" id="{B93A72E8-8C23-2167-D3E4-BB17AD58A0D2}"/>
              </a:ext>
            </a:extLst>
          </p:cNvPr>
          <p:cNvSpPr>
            <a:spLocks noGrp="1"/>
          </p:cNvSpPr>
          <p:nvPr/>
        </p:nvSpPr>
        <p:spPr>
          <a:xfrm>
            <a:off x="567905" y="2865408"/>
            <a:ext cx="5113901" cy="2896758"/>
          </a:xfrm>
          <a:prstGeom prst="rect">
            <a:avLst/>
          </a:prstGeom>
        </p:spPr>
        <p:txBody>
          <a:bodyPr wrap="square" lIns="0" tIns="0" rIns="0" bIns="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dirty="0">
                <a:solidFill>
                  <a:srgbClr val="FFFFFF"/>
                </a:solidFill>
                <a:latin typeface="Calibri Light"/>
                <a:ea typeface="Calibri Light"/>
                <a:cs typeface="Calibri Light"/>
              </a:rPr>
              <a:t>On their first day in September, students will not use the main entrance but will come into the Sports Hall instead.</a:t>
            </a:r>
          </a:p>
          <a:p>
            <a:r>
              <a:rPr lang="en-GB" sz="2400" dirty="0">
                <a:solidFill>
                  <a:srgbClr val="FFFFFF"/>
                </a:solidFill>
                <a:latin typeface="Calibri Light"/>
                <a:ea typeface="Calibri Light"/>
                <a:cs typeface="Calibri Light"/>
              </a:rPr>
              <a:t>Here they will meet their Form Tutor and will be taken to their Form Rooms to continue the transition.</a:t>
            </a:r>
          </a:p>
          <a:p>
            <a:r>
              <a:rPr lang="en-GB" sz="2400" dirty="0">
                <a:solidFill>
                  <a:srgbClr val="FFFFFF"/>
                </a:solidFill>
                <a:latin typeface="Calibri Light"/>
                <a:ea typeface="Calibri Light"/>
                <a:cs typeface="Calibri Light"/>
              </a:rPr>
              <a:t>They will be given a chance to get to know other members of their form, find key places in the school and partake in some introductory activities.</a:t>
            </a:r>
          </a:p>
        </p:txBody>
      </p:sp>
      <p:pic>
        <p:nvPicPr>
          <p:cNvPr id="10" name="Picture 10">
            <a:extLst>
              <a:ext uri="{FF2B5EF4-FFF2-40B4-BE49-F238E27FC236}">
                <a16:creationId xmlns:a16="http://schemas.microsoft.com/office/drawing/2014/main" id="{2C22BA0D-0DE8-83EC-0E84-639C65C14316}"/>
              </a:ext>
            </a:extLst>
          </p:cNvPr>
          <p:cNvPicPr>
            <a:picLocks noChangeAspect="1"/>
          </p:cNvPicPr>
          <p:nvPr/>
        </p:nvPicPr>
        <p:blipFill>
          <a:blip r:embed="rId5"/>
          <a:stretch>
            <a:fillRect/>
          </a:stretch>
        </p:blipFill>
        <p:spPr>
          <a:xfrm>
            <a:off x="8764438" y="2275218"/>
            <a:ext cx="3303917" cy="2120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1" descr="A picture containing indoor, floor, ceiling&#10;&#10;Description automatically generated">
            <a:extLst>
              <a:ext uri="{FF2B5EF4-FFF2-40B4-BE49-F238E27FC236}">
                <a16:creationId xmlns:a16="http://schemas.microsoft.com/office/drawing/2014/main" id="{CCE407F5-16F1-B3B1-6DE7-D009827C7ADB}"/>
              </a:ext>
            </a:extLst>
          </p:cNvPr>
          <p:cNvPicPr>
            <a:picLocks noChangeAspect="1"/>
          </p:cNvPicPr>
          <p:nvPr/>
        </p:nvPicPr>
        <p:blipFill>
          <a:blip r:embed="rId6"/>
          <a:stretch>
            <a:fillRect/>
          </a:stretch>
        </p:blipFill>
        <p:spPr>
          <a:xfrm>
            <a:off x="8764439" y="4550840"/>
            <a:ext cx="3303916" cy="2083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0" descr="Logo, company name&#10;&#10;Description automatically generated">
            <a:extLst>
              <a:ext uri="{FF2B5EF4-FFF2-40B4-BE49-F238E27FC236}">
                <a16:creationId xmlns:a16="http://schemas.microsoft.com/office/drawing/2014/main" id="{5DDB66C0-932C-982E-026D-6E5EBF645F2D}"/>
              </a:ext>
            </a:extLst>
          </p:cNvPr>
          <p:cNvPicPr>
            <a:picLocks noChangeAspect="1"/>
          </p:cNvPicPr>
          <p:nvPr/>
        </p:nvPicPr>
        <p:blipFill>
          <a:blip r:embed="rId7"/>
          <a:stretch>
            <a:fillRect/>
          </a:stretch>
        </p:blipFill>
        <p:spPr>
          <a:xfrm rot="20640000" flipH="1">
            <a:off x="6032674" y="1678304"/>
            <a:ext cx="2323582" cy="1767328"/>
          </a:xfrm>
          <a:prstGeom prst="rect">
            <a:avLst/>
          </a:prstGeom>
        </p:spPr>
      </p:pic>
      <p:sp>
        <p:nvSpPr>
          <p:cNvPr id="12" name="TextBox 11">
            <a:extLst>
              <a:ext uri="{FF2B5EF4-FFF2-40B4-BE49-F238E27FC236}">
                <a16:creationId xmlns:a16="http://schemas.microsoft.com/office/drawing/2014/main" id="{8A02C1C2-B076-1229-56EE-A587F9F3D61D}"/>
              </a:ext>
            </a:extLst>
          </p:cNvPr>
          <p:cNvSpPr txBox="1"/>
          <p:nvPr/>
        </p:nvSpPr>
        <p:spPr>
          <a:xfrm rot="20400000">
            <a:off x="5653342" y="2028855"/>
            <a:ext cx="2899729"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Only Y11 and 12</a:t>
            </a:r>
            <a:endParaRPr lang="en-US" dirty="0">
              <a:solidFill>
                <a:schemeClr val="bg1"/>
              </a:solidFill>
              <a:latin typeface="The Hand"/>
            </a:endParaRPr>
          </a:p>
          <a:p>
            <a:pPr algn="ctr"/>
            <a:r>
              <a:rPr lang="en-US" sz="2000" dirty="0">
                <a:solidFill>
                  <a:schemeClr val="bg1"/>
                </a:solidFill>
                <a:latin typeface="Rockwell"/>
              </a:rPr>
              <a:t>Will be in!</a:t>
            </a:r>
          </a:p>
        </p:txBody>
      </p:sp>
      <p:sp>
        <p:nvSpPr>
          <p:cNvPr id="7" name="TextBox 6">
            <a:extLst>
              <a:ext uri="{FF2B5EF4-FFF2-40B4-BE49-F238E27FC236}">
                <a16:creationId xmlns:a16="http://schemas.microsoft.com/office/drawing/2014/main" id="{6A7B5954-FBDB-F5D1-4B7B-83B56B903F50}"/>
              </a:ext>
            </a:extLst>
          </p:cNvPr>
          <p:cNvSpPr txBox="1"/>
          <p:nvPr/>
        </p:nvSpPr>
        <p:spPr>
          <a:xfrm>
            <a:off x="683263" y="422450"/>
            <a:ext cx="59805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dirty="0">
                <a:latin typeface="Elephant"/>
              </a:rPr>
              <a:t>FIRST </a:t>
            </a:r>
            <a:endParaRPr lang="en-US" sz="2400" dirty="0"/>
          </a:p>
          <a:p>
            <a:r>
              <a:rPr lang="en-GB" sz="7200" b="1" dirty="0">
                <a:latin typeface="Elephant"/>
              </a:rPr>
              <a:t>DAY</a:t>
            </a:r>
          </a:p>
        </p:txBody>
      </p:sp>
    </p:spTree>
    <p:extLst>
      <p:ext uri="{BB962C8B-B14F-4D97-AF65-F5344CB8AC3E}">
        <p14:creationId xmlns:p14="http://schemas.microsoft.com/office/powerpoint/2010/main" val="148180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61139" y="5193140"/>
            <a:ext cx="2621346" cy="1590060"/>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41200"/>
          </a:solidFill>
          <a:ln w="6857" cap="flat">
            <a:noFill/>
            <a:prstDash val="solid"/>
            <a:miter/>
          </a:ln>
        </p:spPr>
        <p:txBody>
          <a:bodyPr wrap="square" rtlCol="0" anchor="ctr">
            <a:noAutofit/>
          </a:bodyPr>
          <a:lstStyle/>
          <a:p>
            <a:endParaRPr lang="en-US"/>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graphicFrame>
        <p:nvGraphicFramePr>
          <p:cNvPr id="4" name="Table 3">
            <a:extLst>
              <a:ext uri="{FF2B5EF4-FFF2-40B4-BE49-F238E27FC236}">
                <a16:creationId xmlns:a16="http://schemas.microsoft.com/office/drawing/2014/main" id="{8AFEFFF2-6ECB-B2CF-005C-44F9F43ED4C8}"/>
              </a:ext>
            </a:extLst>
          </p:cNvPr>
          <p:cNvGraphicFramePr>
            <a:graphicFrameLocks noGrp="1"/>
          </p:cNvGraphicFramePr>
          <p:nvPr>
            <p:extLst>
              <p:ext uri="{D42A27DB-BD31-4B8C-83A1-F6EECF244321}">
                <p14:modId xmlns:p14="http://schemas.microsoft.com/office/powerpoint/2010/main" val="1679803569"/>
              </p:ext>
            </p:extLst>
          </p:nvPr>
        </p:nvGraphicFramePr>
        <p:xfrm>
          <a:off x="5607169" y="603849"/>
          <a:ext cx="6361263" cy="5817824"/>
        </p:xfrm>
        <a:graphic>
          <a:graphicData uri="http://schemas.openxmlformats.org/drawingml/2006/table">
            <a:tbl>
              <a:tblPr firstRow="1" bandRow="1">
                <a:tableStyleId>{5C22544A-7EE6-4342-B048-85BDC9FD1C3A}</a:tableStyleId>
              </a:tblPr>
              <a:tblGrid>
                <a:gridCol w="848168">
                  <a:extLst>
                    <a:ext uri="{9D8B030D-6E8A-4147-A177-3AD203B41FA5}">
                      <a16:colId xmlns:a16="http://schemas.microsoft.com/office/drawing/2014/main" val="3013506815"/>
                    </a:ext>
                  </a:extLst>
                </a:gridCol>
                <a:gridCol w="1850549">
                  <a:extLst>
                    <a:ext uri="{9D8B030D-6E8A-4147-A177-3AD203B41FA5}">
                      <a16:colId xmlns:a16="http://schemas.microsoft.com/office/drawing/2014/main" val="1623503413"/>
                    </a:ext>
                  </a:extLst>
                </a:gridCol>
                <a:gridCol w="3662546">
                  <a:extLst>
                    <a:ext uri="{9D8B030D-6E8A-4147-A177-3AD203B41FA5}">
                      <a16:colId xmlns:a16="http://schemas.microsoft.com/office/drawing/2014/main" val="1290744235"/>
                    </a:ext>
                  </a:extLst>
                </a:gridCol>
              </a:tblGrid>
              <a:tr h="409706">
                <a:tc>
                  <a:txBody>
                    <a:bodyPr/>
                    <a:lstStyle/>
                    <a:p>
                      <a:pPr fontAlgn="base"/>
                      <a:r>
                        <a:rPr lang="en-US" sz="2000" dirty="0">
                          <a:effectLst/>
                          <a:latin typeface="Rockwell"/>
                        </a:rPr>
                        <a:t>08:25​</a:t>
                      </a:r>
                      <a:endParaRPr lang="en-US" sz="2000">
                        <a:effectLst/>
                        <a:latin typeface="Rockwell"/>
                      </a:endParaRPr>
                    </a:p>
                  </a:txBody>
                  <a:tcPr>
                    <a:noFill/>
                  </a:tcPr>
                </a:tc>
                <a:tc>
                  <a:txBody>
                    <a:bodyPr/>
                    <a:lstStyle/>
                    <a:p>
                      <a:pPr fontAlgn="base"/>
                      <a:r>
                        <a:rPr lang="en-US" sz="2000" dirty="0">
                          <a:effectLst/>
                          <a:latin typeface="Rockwell"/>
                        </a:rPr>
                        <a:t>- 08:30​</a:t>
                      </a:r>
                      <a:endParaRPr lang="en-US" sz="2000">
                        <a:effectLst/>
                        <a:latin typeface="Rockwell"/>
                      </a:endParaRPr>
                    </a:p>
                  </a:txBody>
                  <a:tcPr>
                    <a:noFill/>
                  </a:tcPr>
                </a:tc>
                <a:tc>
                  <a:txBody>
                    <a:bodyPr/>
                    <a:lstStyle/>
                    <a:p>
                      <a:pPr fontAlgn="base"/>
                      <a:r>
                        <a:rPr lang="en-US" sz="2000" dirty="0">
                          <a:effectLst/>
                          <a:latin typeface="Rockwell"/>
                        </a:rPr>
                        <a:t>Movement time​</a:t>
                      </a:r>
                      <a:endParaRPr lang="en-US" sz="2000">
                        <a:effectLst/>
                        <a:latin typeface="Rockwell"/>
                      </a:endParaRPr>
                    </a:p>
                  </a:txBody>
                  <a:tcPr>
                    <a:noFill/>
                  </a:tcPr>
                </a:tc>
                <a:extLst>
                  <a:ext uri="{0D108BD9-81ED-4DB2-BD59-A6C34878D82A}">
                    <a16:rowId xmlns:a16="http://schemas.microsoft.com/office/drawing/2014/main" val="2018011239"/>
                  </a:ext>
                </a:extLst>
              </a:tr>
              <a:tr h="600902">
                <a:tc>
                  <a:txBody>
                    <a:bodyPr/>
                    <a:lstStyle/>
                    <a:p>
                      <a:pPr fontAlgn="base"/>
                      <a:r>
                        <a:rPr lang="en-US" sz="2000" dirty="0">
                          <a:solidFill>
                            <a:schemeClr val="bg1"/>
                          </a:solidFill>
                          <a:effectLst/>
                          <a:latin typeface="Rockwell"/>
                        </a:rPr>
                        <a:t>08:30​</a:t>
                      </a:r>
                    </a:p>
                  </a:txBody>
                  <a:tcPr>
                    <a:noFill/>
                  </a:tcPr>
                </a:tc>
                <a:tc>
                  <a:txBody>
                    <a:bodyPr/>
                    <a:lstStyle/>
                    <a:p>
                      <a:pPr fontAlgn="base"/>
                      <a:r>
                        <a:rPr lang="en-US" sz="2000" dirty="0">
                          <a:solidFill>
                            <a:schemeClr val="bg1"/>
                          </a:solidFill>
                          <a:effectLst/>
                          <a:latin typeface="Rockwell"/>
                        </a:rPr>
                        <a:t>- 09:35​</a:t>
                      </a:r>
                    </a:p>
                  </a:txBody>
                  <a:tcPr>
                    <a:noFill/>
                  </a:tcPr>
                </a:tc>
                <a:tc>
                  <a:txBody>
                    <a:bodyPr/>
                    <a:lstStyle/>
                    <a:p>
                      <a:pPr fontAlgn="base"/>
                      <a:r>
                        <a:rPr lang="en-GB" sz="2000" dirty="0">
                          <a:solidFill>
                            <a:schemeClr val="bg1"/>
                          </a:solidFill>
                          <a:effectLst/>
                          <a:latin typeface="Rockwell"/>
                        </a:rPr>
                        <a:t>Registration &amp; Period 1​</a:t>
                      </a:r>
                    </a:p>
                  </a:txBody>
                  <a:tcPr>
                    <a:noFill/>
                  </a:tcPr>
                </a:tc>
                <a:extLst>
                  <a:ext uri="{0D108BD9-81ED-4DB2-BD59-A6C34878D82A}">
                    <a16:rowId xmlns:a16="http://schemas.microsoft.com/office/drawing/2014/main" val="65758458"/>
                  </a:ext>
                </a:extLst>
              </a:tr>
              <a:tr h="600902">
                <a:tc>
                  <a:txBody>
                    <a:bodyPr/>
                    <a:lstStyle/>
                    <a:p>
                      <a:pPr fontAlgn="base"/>
                      <a:r>
                        <a:rPr lang="en-US" sz="2000" dirty="0">
                          <a:solidFill>
                            <a:schemeClr val="bg1"/>
                          </a:solidFill>
                          <a:effectLst/>
                          <a:latin typeface="Rockwell"/>
                        </a:rPr>
                        <a:t>09:35​</a:t>
                      </a:r>
                    </a:p>
                  </a:txBody>
                  <a:tcPr>
                    <a:noFill/>
                  </a:tcPr>
                </a:tc>
                <a:tc>
                  <a:txBody>
                    <a:bodyPr/>
                    <a:lstStyle/>
                    <a:p>
                      <a:pPr fontAlgn="base"/>
                      <a:r>
                        <a:rPr lang="en-US" sz="2000" dirty="0">
                          <a:solidFill>
                            <a:schemeClr val="bg1"/>
                          </a:solidFill>
                          <a:effectLst/>
                          <a:latin typeface="Rockwell"/>
                        </a:rPr>
                        <a:t>- 10:35​</a:t>
                      </a:r>
                    </a:p>
                  </a:txBody>
                  <a:tcPr>
                    <a:noFill/>
                  </a:tcPr>
                </a:tc>
                <a:tc>
                  <a:txBody>
                    <a:bodyPr/>
                    <a:lstStyle/>
                    <a:p>
                      <a:pPr fontAlgn="base"/>
                      <a:r>
                        <a:rPr lang="en-US" sz="2000" dirty="0">
                          <a:solidFill>
                            <a:schemeClr val="bg1"/>
                          </a:solidFill>
                          <a:effectLst/>
                          <a:latin typeface="Rockwell"/>
                        </a:rPr>
                        <a:t>Period 2​</a:t>
                      </a:r>
                    </a:p>
                  </a:txBody>
                  <a:tcPr>
                    <a:noFill/>
                  </a:tcPr>
                </a:tc>
                <a:extLst>
                  <a:ext uri="{0D108BD9-81ED-4DB2-BD59-A6C34878D82A}">
                    <a16:rowId xmlns:a16="http://schemas.microsoft.com/office/drawing/2014/main" val="2836609228"/>
                  </a:ext>
                </a:extLst>
              </a:tr>
              <a:tr h="600902">
                <a:tc>
                  <a:txBody>
                    <a:bodyPr/>
                    <a:lstStyle/>
                    <a:p>
                      <a:pPr fontAlgn="base"/>
                      <a:r>
                        <a:rPr lang="en-US" sz="2000" dirty="0">
                          <a:solidFill>
                            <a:schemeClr val="bg1"/>
                          </a:solidFill>
                          <a:effectLst/>
                          <a:latin typeface="Rockwell"/>
                        </a:rPr>
                        <a:t>10:35​</a:t>
                      </a:r>
                    </a:p>
                  </a:txBody>
                  <a:tcPr>
                    <a:noFill/>
                  </a:tcPr>
                </a:tc>
                <a:tc>
                  <a:txBody>
                    <a:bodyPr/>
                    <a:lstStyle/>
                    <a:p>
                      <a:pPr fontAlgn="base"/>
                      <a:r>
                        <a:rPr lang="en-US" sz="2000" dirty="0">
                          <a:solidFill>
                            <a:schemeClr val="bg1"/>
                          </a:solidFill>
                          <a:effectLst/>
                          <a:latin typeface="Rockwell"/>
                        </a:rPr>
                        <a:t>- 10:55​</a:t>
                      </a:r>
                    </a:p>
                  </a:txBody>
                  <a:tcPr>
                    <a:noFill/>
                  </a:tcPr>
                </a:tc>
                <a:tc>
                  <a:txBody>
                    <a:bodyPr/>
                    <a:lstStyle/>
                    <a:p>
                      <a:pPr fontAlgn="base"/>
                      <a:r>
                        <a:rPr lang="en-US" sz="2000" dirty="0">
                          <a:solidFill>
                            <a:schemeClr val="bg1"/>
                          </a:solidFill>
                          <a:effectLst/>
                          <a:latin typeface="Rockwell"/>
                        </a:rPr>
                        <a:t>Break​</a:t>
                      </a:r>
                    </a:p>
                  </a:txBody>
                  <a:tcPr>
                    <a:noFill/>
                  </a:tcPr>
                </a:tc>
                <a:extLst>
                  <a:ext uri="{0D108BD9-81ED-4DB2-BD59-A6C34878D82A}">
                    <a16:rowId xmlns:a16="http://schemas.microsoft.com/office/drawing/2014/main" val="3757056430"/>
                  </a:ext>
                </a:extLst>
              </a:tr>
              <a:tr h="600902">
                <a:tc>
                  <a:txBody>
                    <a:bodyPr/>
                    <a:lstStyle/>
                    <a:p>
                      <a:pPr fontAlgn="base"/>
                      <a:r>
                        <a:rPr lang="en-US" sz="2000" dirty="0">
                          <a:solidFill>
                            <a:schemeClr val="bg1"/>
                          </a:solidFill>
                          <a:effectLst/>
                          <a:latin typeface="Rockwell"/>
                        </a:rPr>
                        <a:t>10:55​</a:t>
                      </a:r>
                    </a:p>
                  </a:txBody>
                  <a:tcPr>
                    <a:noFill/>
                  </a:tcPr>
                </a:tc>
                <a:tc>
                  <a:txBody>
                    <a:bodyPr/>
                    <a:lstStyle/>
                    <a:p>
                      <a:pPr fontAlgn="base"/>
                      <a:r>
                        <a:rPr lang="en-US" sz="2000" dirty="0">
                          <a:solidFill>
                            <a:schemeClr val="bg1"/>
                          </a:solidFill>
                          <a:effectLst/>
                          <a:latin typeface="Rockwell"/>
                        </a:rPr>
                        <a:t>- 11:55​</a:t>
                      </a:r>
                    </a:p>
                  </a:txBody>
                  <a:tcPr>
                    <a:noFill/>
                  </a:tcPr>
                </a:tc>
                <a:tc>
                  <a:txBody>
                    <a:bodyPr/>
                    <a:lstStyle/>
                    <a:p>
                      <a:pPr fontAlgn="base"/>
                      <a:r>
                        <a:rPr lang="en-US" sz="2000" dirty="0">
                          <a:solidFill>
                            <a:schemeClr val="bg1"/>
                          </a:solidFill>
                          <a:effectLst/>
                          <a:latin typeface="Rockwell"/>
                        </a:rPr>
                        <a:t>Period 3​</a:t>
                      </a:r>
                    </a:p>
                  </a:txBody>
                  <a:tcPr>
                    <a:noFill/>
                  </a:tcPr>
                </a:tc>
                <a:extLst>
                  <a:ext uri="{0D108BD9-81ED-4DB2-BD59-A6C34878D82A}">
                    <a16:rowId xmlns:a16="http://schemas.microsoft.com/office/drawing/2014/main" val="3294162005"/>
                  </a:ext>
                </a:extLst>
              </a:tr>
              <a:tr h="600902">
                <a:tc>
                  <a:txBody>
                    <a:bodyPr/>
                    <a:lstStyle/>
                    <a:p>
                      <a:pPr fontAlgn="base"/>
                      <a:r>
                        <a:rPr lang="en-US" sz="2000" dirty="0">
                          <a:solidFill>
                            <a:schemeClr val="bg1"/>
                          </a:solidFill>
                          <a:effectLst/>
                          <a:latin typeface="Rockwell"/>
                        </a:rPr>
                        <a:t>11:55​</a:t>
                      </a:r>
                    </a:p>
                  </a:txBody>
                  <a:tcPr>
                    <a:noFill/>
                  </a:tcPr>
                </a:tc>
                <a:tc>
                  <a:txBody>
                    <a:bodyPr/>
                    <a:lstStyle/>
                    <a:p>
                      <a:pPr fontAlgn="base"/>
                      <a:r>
                        <a:rPr lang="en-US" sz="2000" dirty="0">
                          <a:solidFill>
                            <a:schemeClr val="bg1"/>
                          </a:solidFill>
                          <a:effectLst/>
                          <a:latin typeface="Rockwell"/>
                        </a:rPr>
                        <a:t>- 12:55​</a:t>
                      </a:r>
                    </a:p>
                  </a:txBody>
                  <a:tcPr>
                    <a:noFill/>
                  </a:tcPr>
                </a:tc>
                <a:tc>
                  <a:txBody>
                    <a:bodyPr/>
                    <a:lstStyle/>
                    <a:p>
                      <a:pPr fontAlgn="base"/>
                      <a:r>
                        <a:rPr lang="en-US" sz="2000" dirty="0">
                          <a:solidFill>
                            <a:schemeClr val="bg1"/>
                          </a:solidFill>
                          <a:effectLst/>
                          <a:latin typeface="Rockwell"/>
                        </a:rPr>
                        <a:t>Period 4​</a:t>
                      </a:r>
                    </a:p>
                  </a:txBody>
                  <a:tcPr>
                    <a:noFill/>
                  </a:tcPr>
                </a:tc>
                <a:extLst>
                  <a:ext uri="{0D108BD9-81ED-4DB2-BD59-A6C34878D82A}">
                    <a16:rowId xmlns:a16="http://schemas.microsoft.com/office/drawing/2014/main" val="507701052"/>
                  </a:ext>
                </a:extLst>
              </a:tr>
              <a:tr h="600902">
                <a:tc>
                  <a:txBody>
                    <a:bodyPr/>
                    <a:lstStyle/>
                    <a:p>
                      <a:pPr fontAlgn="base"/>
                      <a:r>
                        <a:rPr lang="en-US" sz="2000" dirty="0">
                          <a:solidFill>
                            <a:schemeClr val="bg1"/>
                          </a:solidFill>
                          <a:effectLst/>
                          <a:latin typeface="Rockwell"/>
                        </a:rPr>
                        <a:t>12:55​</a:t>
                      </a:r>
                    </a:p>
                  </a:txBody>
                  <a:tcPr>
                    <a:noFill/>
                  </a:tcPr>
                </a:tc>
                <a:tc>
                  <a:txBody>
                    <a:bodyPr/>
                    <a:lstStyle/>
                    <a:p>
                      <a:pPr fontAlgn="base"/>
                      <a:r>
                        <a:rPr lang="en-US" sz="2000" dirty="0">
                          <a:solidFill>
                            <a:schemeClr val="bg1"/>
                          </a:solidFill>
                          <a:effectLst/>
                          <a:latin typeface="Rockwell"/>
                        </a:rPr>
                        <a:t>- 13:35​</a:t>
                      </a:r>
                    </a:p>
                  </a:txBody>
                  <a:tcPr>
                    <a:noFill/>
                  </a:tcPr>
                </a:tc>
                <a:tc>
                  <a:txBody>
                    <a:bodyPr/>
                    <a:lstStyle/>
                    <a:p>
                      <a:pPr fontAlgn="base"/>
                      <a:r>
                        <a:rPr lang="en-US" sz="2000" dirty="0">
                          <a:solidFill>
                            <a:schemeClr val="bg1"/>
                          </a:solidFill>
                          <a:effectLst/>
                          <a:latin typeface="Rockwell"/>
                        </a:rPr>
                        <a:t>Lunch​</a:t>
                      </a:r>
                    </a:p>
                  </a:txBody>
                  <a:tcPr>
                    <a:noFill/>
                  </a:tcPr>
                </a:tc>
                <a:extLst>
                  <a:ext uri="{0D108BD9-81ED-4DB2-BD59-A6C34878D82A}">
                    <a16:rowId xmlns:a16="http://schemas.microsoft.com/office/drawing/2014/main" val="1414134157"/>
                  </a:ext>
                </a:extLst>
              </a:tr>
              <a:tr h="600902">
                <a:tc>
                  <a:txBody>
                    <a:bodyPr/>
                    <a:lstStyle/>
                    <a:p>
                      <a:pPr fontAlgn="base"/>
                      <a:r>
                        <a:rPr lang="en-US" sz="2000" dirty="0">
                          <a:solidFill>
                            <a:schemeClr val="bg1"/>
                          </a:solidFill>
                          <a:effectLst/>
                          <a:latin typeface="Rockwell"/>
                        </a:rPr>
                        <a:t>13:35​</a:t>
                      </a:r>
                    </a:p>
                  </a:txBody>
                  <a:tcPr>
                    <a:noFill/>
                  </a:tcPr>
                </a:tc>
                <a:tc>
                  <a:txBody>
                    <a:bodyPr/>
                    <a:lstStyle/>
                    <a:p>
                      <a:pPr fontAlgn="base"/>
                      <a:r>
                        <a:rPr lang="en-US" sz="2000" dirty="0">
                          <a:solidFill>
                            <a:schemeClr val="bg1"/>
                          </a:solidFill>
                          <a:effectLst/>
                          <a:latin typeface="Rockwell"/>
                        </a:rPr>
                        <a:t>- 13:40​</a:t>
                      </a:r>
                    </a:p>
                  </a:txBody>
                  <a:tcPr>
                    <a:noFill/>
                  </a:tcPr>
                </a:tc>
                <a:tc>
                  <a:txBody>
                    <a:bodyPr/>
                    <a:lstStyle/>
                    <a:p>
                      <a:pPr fontAlgn="base"/>
                      <a:r>
                        <a:rPr lang="en-US" sz="2000" dirty="0">
                          <a:solidFill>
                            <a:schemeClr val="bg1"/>
                          </a:solidFill>
                          <a:effectLst/>
                          <a:latin typeface="Rockwell"/>
                        </a:rPr>
                        <a:t>Movement time​</a:t>
                      </a:r>
                    </a:p>
                  </a:txBody>
                  <a:tcPr>
                    <a:noFill/>
                  </a:tcPr>
                </a:tc>
                <a:extLst>
                  <a:ext uri="{0D108BD9-81ED-4DB2-BD59-A6C34878D82A}">
                    <a16:rowId xmlns:a16="http://schemas.microsoft.com/office/drawing/2014/main" val="225503652"/>
                  </a:ext>
                </a:extLst>
              </a:tr>
              <a:tr h="600902">
                <a:tc>
                  <a:txBody>
                    <a:bodyPr/>
                    <a:lstStyle/>
                    <a:p>
                      <a:pPr fontAlgn="base"/>
                      <a:r>
                        <a:rPr lang="en-US" sz="2000" dirty="0">
                          <a:solidFill>
                            <a:schemeClr val="bg1"/>
                          </a:solidFill>
                          <a:effectLst/>
                          <a:latin typeface="Rockwell"/>
                        </a:rPr>
                        <a:t>13:40​</a:t>
                      </a:r>
                    </a:p>
                  </a:txBody>
                  <a:tcPr>
                    <a:noFill/>
                  </a:tcPr>
                </a:tc>
                <a:tc>
                  <a:txBody>
                    <a:bodyPr/>
                    <a:lstStyle/>
                    <a:p>
                      <a:pPr fontAlgn="base"/>
                      <a:r>
                        <a:rPr lang="en-US" sz="2000" dirty="0">
                          <a:solidFill>
                            <a:schemeClr val="bg1"/>
                          </a:solidFill>
                          <a:effectLst/>
                          <a:latin typeface="Rockwell"/>
                        </a:rPr>
                        <a:t>- 14:00​</a:t>
                      </a:r>
                    </a:p>
                  </a:txBody>
                  <a:tcPr>
                    <a:noFill/>
                  </a:tcPr>
                </a:tc>
                <a:tc>
                  <a:txBody>
                    <a:bodyPr/>
                    <a:lstStyle/>
                    <a:p>
                      <a:pPr fontAlgn="base"/>
                      <a:r>
                        <a:rPr lang="en-US" sz="2000" dirty="0">
                          <a:solidFill>
                            <a:schemeClr val="bg1"/>
                          </a:solidFill>
                          <a:effectLst/>
                          <a:latin typeface="Rockwell"/>
                        </a:rPr>
                        <a:t>Assembly and/or Form Time​</a:t>
                      </a:r>
                    </a:p>
                  </a:txBody>
                  <a:tcPr>
                    <a:noFill/>
                  </a:tcPr>
                </a:tc>
                <a:extLst>
                  <a:ext uri="{0D108BD9-81ED-4DB2-BD59-A6C34878D82A}">
                    <a16:rowId xmlns:a16="http://schemas.microsoft.com/office/drawing/2014/main" val="4270896028"/>
                  </a:ext>
                </a:extLst>
              </a:tr>
              <a:tr h="600902">
                <a:tc>
                  <a:txBody>
                    <a:bodyPr/>
                    <a:lstStyle/>
                    <a:p>
                      <a:pPr fontAlgn="base"/>
                      <a:r>
                        <a:rPr lang="en-US" sz="2000" dirty="0">
                          <a:solidFill>
                            <a:schemeClr val="bg1"/>
                          </a:solidFill>
                          <a:effectLst/>
                          <a:latin typeface="Rockwell"/>
                        </a:rPr>
                        <a:t>14:00​</a:t>
                      </a:r>
                    </a:p>
                  </a:txBody>
                  <a:tcPr>
                    <a:noFill/>
                  </a:tcPr>
                </a:tc>
                <a:tc>
                  <a:txBody>
                    <a:bodyPr/>
                    <a:lstStyle/>
                    <a:p>
                      <a:pPr fontAlgn="base"/>
                      <a:r>
                        <a:rPr lang="en-US" sz="2000" dirty="0">
                          <a:solidFill>
                            <a:schemeClr val="bg1"/>
                          </a:solidFill>
                          <a:effectLst/>
                          <a:latin typeface="Rockwell"/>
                        </a:rPr>
                        <a:t>- 15:00​</a:t>
                      </a:r>
                    </a:p>
                  </a:txBody>
                  <a:tcPr>
                    <a:noFill/>
                  </a:tcPr>
                </a:tc>
                <a:tc>
                  <a:txBody>
                    <a:bodyPr/>
                    <a:lstStyle/>
                    <a:p>
                      <a:pPr fontAlgn="base"/>
                      <a:r>
                        <a:rPr lang="en-US" sz="2000" dirty="0">
                          <a:solidFill>
                            <a:schemeClr val="bg1"/>
                          </a:solidFill>
                          <a:effectLst/>
                          <a:latin typeface="Rockwell"/>
                        </a:rPr>
                        <a:t>Period 5​</a:t>
                      </a:r>
                    </a:p>
                  </a:txBody>
                  <a:tcPr>
                    <a:noFill/>
                  </a:tcPr>
                </a:tc>
                <a:extLst>
                  <a:ext uri="{0D108BD9-81ED-4DB2-BD59-A6C34878D82A}">
                    <a16:rowId xmlns:a16="http://schemas.microsoft.com/office/drawing/2014/main" val="3742991586"/>
                  </a:ext>
                </a:extLst>
              </a:tr>
            </a:tbl>
          </a:graphicData>
        </a:graphic>
      </p:graphicFrame>
      <p:pic>
        <p:nvPicPr>
          <p:cNvPr id="6" name="Picture 10" descr="Logo, company name&#10;&#10;Description automatically generated">
            <a:extLst>
              <a:ext uri="{FF2B5EF4-FFF2-40B4-BE49-F238E27FC236}">
                <a16:creationId xmlns:a16="http://schemas.microsoft.com/office/drawing/2014/main" id="{C9CB4A82-FB12-DFB1-FD89-BAF932E5DE7B}"/>
              </a:ext>
            </a:extLst>
          </p:cNvPr>
          <p:cNvPicPr>
            <a:picLocks noChangeAspect="1"/>
          </p:cNvPicPr>
          <p:nvPr/>
        </p:nvPicPr>
        <p:blipFill>
          <a:blip r:embed="rId5"/>
          <a:stretch>
            <a:fillRect/>
          </a:stretch>
        </p:blipFill>
        <p:spPr>
          <a:xfrm rot="20640000" flipH="1">
            <a:off x="946495" y="2354332"/>
            <a:ext cx="3136382" cy="2389628"/>
          </a:xfrm>
          <a:prstGeom prst="rect">
            <a:avLst/>
          </a:prstGeom>
        </p:spPr>
      </p:pic>
      <p:sp>
        <p:nvSpPr>
          <p:cNvPr id="8" name="TextBox 7">
            <a:extLst>
              <a:ext uri="{FF2B5EF4-FFF2-40B4-BE49-F238E27FC236}">
                <a16:creationId xmlns:a16="http://schemas.microsoft.com/office/drawing/2014/main" id="{3214D7A3-AF9D-EFEE-F8D4-4E33BDDFE427}"/>
              </a:ext>
            </a:extLst>
          </p:cNvPr>
          <p:cNvSpPr txBox="1"/>
          <p:nvPr/>
        </p:nvSpPr>
        <p:spPr>
          <a:xfrm rot="20400000">
            <a:off x="979742" y="2751267"/>
            <a:ext cx="2899729"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Try to come in for 8:10am, so you're not late!</a:t>
            </a:r>
          </a:p>
        </p:txBody>
      </p:sp>
      <p:sp>
        <p:nvSpPr>
          <p:cNvPr id="7" name="TextBox 6">
            <a:extLst>
              <a:ext uri="{FF2B5EF4-FFF2-40B4-BE49-F238E27FC236}">
                <a16:creationId xmlns:a16="http://schemas.microsoft.com/office/drawing/2014/main" id="{56E247F5-03EC-4886-C4F8-5F329FB16E98}"/>
              </a:ext>
            </a:extLst>
          </p:cNvPr>
          <p:cNvSpPr txBox="1"/>
          <p:nvPr/>
        </p:nvSpPr>
        <p:spPr>
          <a:xfrm>
            <a:off x="158607" y="185105"/>
            <a:ext cx="598054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a:latin typeface="Elephant"/>
              </a:rPr>
              <a:t>THS </a:t>
            </a:r>
            <a:endParaRPr lang="en-US" sz="1600">
              <a:latin typeface="The Hand"/>
            </a:endParaRPr>
          </a:p>
          <a:p>
            <a:r>
              <a:rPr lang="en-GB" sz="5400" b="1" dirty="0">
                <a:latin typeface="Elephant"/>
              </a:rPr>
              <a:t>TIMETABLE</a:t>
            </a:r>
          </a:p>
        </p:txBody>
      </p:sp>
    </p:spTree>
    <p:extLst>
      <p:ext uri="{BB962C8B-B14F-4D97-AF65-F5344CB8AC3E}">
        <p14:creationId xmlns:p14="http://schemas.microsoft.com/office/powerpoint/2010/main" val="83549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8988897" y="80405"/>
            <a:ext cx="2957308" cy="1808889"/>
          </a:xfrm>
          <a:prstGeom prst="rect">
            <a:avLst/>
          </a:prstGeom>
        </p:spPr>
      </p:pic>
      <p:pic>
        <p:nvPicPr>
          <p:cNvPr id="6" name="Picture 10">
            <a:extLst>
              <a:ext uri="{FF2B5EF4-FFF2-40B4-BE49-F238E27FC236}">
                <a16:creationId xmlns:a16="http://schemas.microsoft.com/office/drawing/2014/main" id="{A8DCABF2-0C8D-9F15-845A-59E5518C8CFE}"/>
              </a:ext>
            </a:extLst>
          </p:cNvPr>
          <p:cNvPicPr>
            <a:picLocks noChangeAspect="1"/>
          </p:cNvPicPr>
          <p:nvPr/>
        </p:nvPicPr>
        <p:blipFill>
          <a:blip r:embed="rId5"/>
          <a:stretch>
            <a:fillRect/>
          </a:stretch>
        </p:blipFill>
        <p:spPr>
          <a:xfrm rot="660000">
            <a:off x="7561090" y="2192240"/>
            <a:ext cx="4500827" cy="3726069"/>
          </a:xfrm>
          <a:prstGeom prst="rect">
            <a:avLst/>
          </a:prstGeom>
        </p:spPr>
      </p:pic>
      <p:pic>
        <p:nvPicPr>
          <p:cNvPr id="9" name="Picture 10">
            <a:extLst>
              <a:ext uri="{FF2B5EF4-FFF2-40B4-BE49-F238E27FC236}">
                <a16:creationId xmlns:a16="http://schemas.microsoft.com/office/drawing/2014/main" id="{EEC12456-2022-298E-474A-AD862800272A}"/>
              </a:ext>
            </a:extLst>
          </p:cNvPr>
          <p:cNvPicPr>
            <a:picLocks noChangeAspect="1"/>
          </p:cNvPicPr>
          <p:nvPr/>
        </p:nvPicPr>
        <p:blipFill>
          <a:blip r:embed="rId5"/>
          <a:stretch>
            <a:fillRect/>
          </a:stretch>
        </p:blipFill>
        <p:spPr>
          <a:xfrm rot="-960000" flipH="1">
            <a:off x="7544" y="2974947"/>
            <a:ext cx="3909927" cy="2978446"/>
          </a:xfrm>
          <a:prstGeom prst="rect">
            <a:avLst/>
          </a:prstGeom>
        </p:spPr>
      </p:pic>
      <p:pic>
        <p:nvPicPr>
          <p:cNvPr id="11" name="Picture 10">
            <a:extLst>
              <a:ext uri="{FF2B5EF4-FFF2-40B4-BE49-F238E27FC236}">
                <a16:creationId xmlns:a16="http://schemas.microsoft.com/office/drawing/2014/main" id="{CA4F180D-4ABE-34C1-147B-E7974BE6549B}"/>
              </a:ext>
            </a:extLst>
          </p:cNvPr>
          <p:cNvPicPr>
            <a:picLocks noChangeAspect="1"/>
          </p:cNvPicPr>
          <p:nvPr/>
        </p:nvPicPr>
        <p:blipFill>
          <a:blip r:embed="rId5"/>
          <a:stretch>
            <a:fillRect/>
          </a:stretch>
        </p:blipFill>
        <p:spPr>
          <a:xfrm rot="540000">
            <a:off x="3558039" y="3736946"/>
            <a:ext cx="4184525" cy="3395390"/>
          </a:xfrm>
          <a:prstGeom prst="rect">
            <a:avLst/>
          </a:prstGeom>
        </p:spPr>
      </p:pic>
      <p:sp>
        <p:nvSpPr>
          <p:cNvPr id="12" name="TextBox 11">
            <a:extLst>
              <a:ext uri="{FF2B5EF4-FFF2-40B4-BE49-F238E27FC236}">
                <a16:creationId xmlns:a16="http://schemas.microsoft.com/office/drawing/2014/main" id="{9A83517D-081C-DAEE-335B-76BA70AAE84B}"/>
              </a:ext>
            </a:extLst>
          </p:cNvPr>
          <p:cNvSpPr txBox="1"/>
          <p:nvPr/>
        </p:nvSpPr>
        <p:spPr>
          <a:xfrm rot="20400000">
            <a:off x="279984" y="3552239"/>
            <a:ext cx="3165274"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There will be around 25-30 students in each class throughout the day</a:t>
            </a:r>
            <a:endParaRPr lang="en-US"/>
          </a:p>
        </p:txBody>
      </p:sp>
      <p:sp>
        <p:nvSpPr>
          <p:cNvPr id="13" name="TextBox 12">
            <a:extLst>
              <a:ext uri="{FF2B5EF4-FFF2-40B4-BE49-F238E27FC236}">
                <a16:creationId xmlns:a16="http://schemas.microsoft.com/office/drawing/2014/main" id="{0C23264A-A690-CB35-0A57-52E55895032C}"/>
              </a:ext>
            </a:extLst>
          </p:cNvPr>
          <p:cNvSpPr txBox="1"/>
          <p:nvPr/>
        </p:nvSpPr>
        <p:spPr>
          <a:xfrm rot="720000">
            <a:off x="3944041" y="4195629"/>
            <a:ext cx="3610972"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Students won't be in the same groups for all classes, and all form groups will be different from your other class groups</a:t>
            </a:r>
            <a:endParaRPr lang="en-US">
              <a:solidFill>
                <a:schemeClr val="bg1"/>
              </a:solidFill>
            </a:endParaRPr>
          </a:p>
        </p:txBody>
      </p:sp>
      <p:sp>
        <p:nvSpPr>
          <p:cNvPr id="14" name="TextBox 13">
            <a:extLst>
              <a:ext uri="{FF2B5EF4-FFF2-40B4-BE49-F238E27FC236}">
                <a16:creationId xmlns:a16="http://schemas.microsoft.com/office/drawing/2014/main" id="{92D5C131-0B16-D1E5-CBBE-0CAF791C6160}"/>
              </a:ext>
            </a:extLst>
          </p:cNvPr>
          <p:cNvSpPr txBox="1"/>
          <p:nvPr/>
        </p:nvSpPr>
        <p:spPr>
          <a:xfrm rot="900000">
            <a:off x="8002163" y="2788695"/>
            <a:ext cx="3740368" cy="164559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Rockwell"/>
              </a:rPr>
              <a:t>Students will be placed in sets based on their SAT's results – we will test again in the first half term and teachers can move students if they need to </a:t>
            </a:r>
            <a:endParaRPr lang="en-US" dirty="0">
              <a:solidFill>
                <a:schemeClr val="bg1"/>
              </a:solidFill>
            </a:endParaRPr>
          </a:p>
        </p:txBody>
      </p:sp>
      <p:sp>
        <p:nvSpPr>
          <p:cNvPr id="5" name="TextBox 4">
            <a:extLst>
              <a:ext uri="{FF2B5EF4-FFF2-40B4-BE49-F238E27FC236}">
                <a16:creationId xmlns:a16="http://schemas.microsoft.com/office/drawing/2014/main" id="{959FCF64-D044-3CB5-278E-B8D3411D9917}"/>
              </a:ext>
            </a:extLst>
          </p:cNvPr>
          <p:cNvSpPr txBox="1"/>
          <p:nvPr/>
        </p:nvSpPr>
        <p:spPr>
          <a:xfrm>
            <a:off x="533361" y="247565"/>
            <a:ext cx="59805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THS </a:t>
            </a:r>
            <a:endParaRPr lang="en-US" dirty="0">
              <a:latin typeface="The Hand"/>
            </a:endParaRPr>
          </a:p>
          <a:p>
            <a:r>
              <a:rPr lang="en-GB" sz="6000" b="1" dirty="0">
                <a:latin typeface="Elephant"/>
              </a:rPr>
              <a:t>LESSONS</a:t>
            </a:r>
            <a:endParaRPr lang="en-US" dirty="0"/>
          </a:p>
        </p:txBody>
      </p:sp>
    </p:spTree>
    <p:extLst>
      <p:ext uri="{BB962C8B-B14F-4D97-AF65-F5344CB8AC3E}">
        <p14:creationId xmlns:p14="http://schemas.microsoft.com/office/powerpoint/2010/main" val="198133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41200"/>
          </a:solidFill>
          <a:ln w="6857" cap="flat">
            <a:noFill/>
            <a:prstDash val="solid"/>
            <a:miter/>
          </a:ln>
        </p:spPr>
        <p:txBody>
          <a:bodyPr wrap="square" rtlCol="0" anchor="ctr">
            <a:noAutofit/>
          </a:bodyPr>
          <a:lstStyle/>
          <a:p>
            <a:endParaRPr lang="en-US"/>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3" name="Rectangle 2">
            <a:extLst>
              <a:ext uri="{FF2B5EF4-FFF2-40B4-BE49-F238E27FC236}">
                <a16:creationId xmlns:a16="http://schemas.microsoft.com/office/drawing/2014/main" id="{6A964212-3E49-0136-1FFD-692976A47EC3}"/>
              </a:ext>
            </a:extLst>
          </p:cNvPr>
          <p:cNvSpPr/>
          <p:nvPr/>
        </p:nvSpPr>
        <p:spPr>
          <a:xfrm>
            <a:off x="6686156" y="2514600"/>
            <a:ext cx="2568902" cy="163968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dirty="0">
                <a:latin typeface="Calibri" panose="020F0502020204030204" pitchFamily="34" charset="0"/>
                <a:cs typeface="Calibri" panose="020F0502020204030204" pitchFamily="34" charset="0"/>
              </a:rPr>
              <a:t>     7L-DT1</a:t>
            </a:r>
          </a:p>
          <a:p>
            <a:pPr algn="ctr"/>
            <a:r>
              <a:rPr lang="en-GB" sz="2400" dirty="0">
                <a:latin typeface="Calibri" panose="020F0502020204030204" pitchFamily="34" charset="0"/>
                <a:cs typeface="Calibri" panose="020F0502020204030204" pitchFamily="34" charset="0"/>
              </a:rPr>
              <a:t>1     Mrs G Murith</a:t>
            </a:r>
          </a:p>
          <a:p>
            <a:pPr algn="ctr"/>
            <a:r>
              <a:rPr lang="en-GB" sz="2400" dirty="0">
                <a:latin typeface="Calibri" panose="020F0502020204030204" pitchFamily="34" charset="0"/>
                <a:cs typeface="Calibri" panose="020F0502020204030204" pitchFamily="34" charset="0"/>
              </a:rPr>
              <a:t>     G10</a:t>
            </a:r>
          </a:p>
        </p:txBody>
      </p:sp>
      <p:cxnSp>
        <p:nvCxnSpPr>
          <p:cNvPr id="7" name="Straight Arrow Connector 6">
            <a:extLst>
              <a:ext uri="{FF2B5EF4-FFF2-40B4-BE49-F238E27FC236}">
                <a16:creationId xmlns:a16="http://schemas.microsoft.com/office/drawing/2014/main" id="{65F19D54-A1AE-7880-C321-7AE6C2319CBB}"/>
              </a:ext>
            </a:extLst>
          </p:cNvPr>
          <p:cNvCxnSpPr/>
          <p:nvPr/>
        </p:nvCxnSpPr>
        <p:spPr>
          <a:xfrm flipH="1">
            <a:off x="8666976" y="2240228"/>
            <a:ext cx="864097" cy="648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F19E87A-A058-4C7D-25B2-EBC1E4338074}"/>
              </a:ext>
            </a:extLst>
          </p:cNvPr>
          <p:cNvCxnSpPr/>
          <p:nvPr/>
        </p:nvCxnSpPr>
        <p:spPr>
          <a:xfrm flipH="1">
            <a:off x="9105900" y="3337957"/>
            <a:ext cx="814504" cy="2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0E3266-DDE3-4FE9-671E-368B1883357F}"/>
              </a:ext>
            </a:extLst>
          </p:cNvPr>
          <p:cNvCxnSpPr/>
          <p:nvPr/>
        </p:nvCxnSpPr>
        <p:spPr>
          <a:xfrm flipH="1" flipV="1">
            <a:off x="8415144" y="3819593"/>
            <a:ext cx="381620" cy="615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31B5387-71DD-D218-FC5E-667B914B6281}"/>
              </a:ext>
            </a:extLst>
          </p:cNvPr>
          <p:cNvCxnSpPr/>
          <p:nvPr/>
        </p:nvCxnSpPr>
        <p:spPr>
          <a:xfrm>
            <a:off x="5975577" y="3340100"/>
            <a:ext cx="8629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
            <a:extLst>
              <a:ext uri="{FF2B5EF4-FFF2-40B4-BE49-F238E27FC236}">
                <a16:creationId xmlns:a16="http://schemas.microsoft.com/office/drawing/2014/main" id="{5C78CF7F-BB3D-9ACA-92A1-1FBCE8168973}"/>
              </a:ext>
            </a:extLst>
          </p:cNvPr>
          <p:cNvSpPr txBox="1"/>
          <p:nvPr/>
        </p:nvSpPr>
        <p:spPr>
          <a:xfrm>
            <a:off x="9390555" y="1225453"/>
            <a:ext cx="2510883"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alibri"/>
                <a:ea typeface="Calibri"/>
                <a:cs typeface="Calibri"/>
              </a:rPr>
              <a:t>The name of your class group (this is a design &amp; technology group).</a:t>
            </a:r>
          </a:p>
        </p:txBody>
      </p:sp>
      <p:sp>
        <p:nvSpPr>
          <p:cNvPr id="16" name="TextBox 1">
            <a:extLst>
              <a:ext uri="{FF2B5EF4-FFF2-40B4-BE49-F238E27FC236}">
                <a16:creationId xmlns:a16="http://schemas.microsoft.com/office/drawing/2014/main" id="{55D17781-FE87-66F2-4AFE-BB254F057AF5}"/>
              </a:ext>
            </a:extLst>
          </p:cNvPr>
          <p:cNvSpPr txBox="1"/>
          <p:nvPr/>
        </p:nvSpPr>
        <p:spPr>
          <a:xfrm>
            <a:off x="9866806" y="2927739"/>
            <a:ext cx="2485793"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alibri"/>
                <a:ea typeface="Calibri"/>
                <a:cs typeface="Calibri"/>
              </a:rPr>
              <a:t>The name of the</a:t>
            </a:r>
            <a:r>
              <a:rPr lang="en-GB" sz="2400" dirty="0">
                <a:latin typeface="Calibri"/>
                <a:ea typeface="Calibri"/>
                <a:cs typeface="Calibri"/>
              </a:rPr>
              <a:t> </a:t>
            </a:r>
            <a:r>
              <a:rPr lang="en-GB" sz="2000" dirty="0">
                <a:latin typeface="Calibri"/>
                <a:ea typeface="Calibri"/>
                <a:cs typeface="Calibri"/>
              </a:rPr>
              <a:t>teacher</a:t>
            </a:r>
            <a:r>
              <a:rPr lang="en-GB" sz="2400" dirty="0">
                <a:latin typeface="Calibri"/>
                <a:ea typeface="Calibri"/>
                <a:cs typeface="Calibri"/>
              </a:rPr>
              <a:t>.</a:t>
            </a:r>
          </a:p>
        </p:txBody>
      </p:sp>
      <p:sp>
        <p:nvSpPr>
          <p:cNvPr id="18" name="TextBox 1">
            <a:extLst>
              <a:ext uri="{FF2B5EF4-FFF2-40B4-BE49-F238E27FC236}">
                <a16:creationId xmlns:a16="http://schemas.microsoft.com/office/drawing/2014/main" id="{4AF3F246-9CF3-2D7C-B499-F4E2ED2C14B9}"/>
              </a:ext>
            </a:extLst>
          </p:cNvPr>
          <p:cNvSpPr txBox="1"/>
          <p:nvPr/>
        </p:nvSpPr>
        <p:spPr>
          <a:xfrm>
            <a:off x="7419466" y="4362717"/>
            <a:ext cx="33812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alibri"/>
                <a:ea typeface="Calibri"/>
                <a:cs typeface="Calibri"/>
              </a:rPr>
              <a:t>The room you will be in.</a:t>
            </a:r>
          </a:p>
        </p:txBody>
      </p:sp>
      <p:sp>
        <p:nvSpPr>
          <p:cNvPr id="20" name="TextBox 1">
            <a:extLst>
              <a:ext uri="{FF2B5EF4-FFF2-40B4-BE49-F238E27FC236}">
                <a16:creationId xmlns:a16="http://schemas.microsoft.com/office/drawing/2014/main" id="{67905D14-F012-A96F-077C-A4745BC8D5B2}"/>
              </a:ext>
            </a:extLst>
          </p:cNvPr>
          <p:cNvSpPr txBox="1"/>
          <p:nvPr/>
        </p:nvSpPr>
        <p:spPr>
          <a:xfrm>
            <a:off x="4678742" y="2980473"/>
            <a:ext cx="2286929" cy="9848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alibri"/>
                <a:ea typeface="Calibri"/>
                <a:cs typeface="Calibri"/>
              </a:rPr>
              <a:t>Which school period it is (1-5)</a:t>
            </a:r>
          </a:p>
          <a:p>
            <a:endParaRPr lang="en-GB" dirty="0"/>
          </a:p>
        </p:txBody>
      </p:sp>
      <p:sp>
        <p:nvSpPr>
          <p:cNvPr id="21" name="Rectangle 20">
            <a:extLst>
              <a:ext uri="{FF2B5EF4-FFF2-40B4-BE49-F238E27FC236}">
                <a16:creationId xmlns:a16="http://schemas.microsoft.com/office/drawing/2014/main" id="{8074064B-0BA9-D7F7-7E45-2D98CCE0F42D}"/>
              </a:ext>
            </a:extLst>
          </p:cNvPr>
          <p:cNvSpPr/>
          <p:nvPr/>
        </p:nvSpPr>
        <p:spPr>
          <a:xfrm>
            <a:off x="166735" y="2370927"/>
            <a:ext cx="4339683" cy="1477328"/>
          </a:xfrm>
          <a:prstGeom prst="rect">
            <a:avLst/>
          </a:prstGeom>
          <a:noFill/>
          <a:ln>
            <a:solidFill>
              <a:srgbClr val="FF0000"/>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u="sng" dirty="0">
                <a:latin typeface="Calibri"/>
                <a:ea typeface="Calibri"/>
                <a:cs typeface="Calibri"/>
              </a:rPr>
              <a:t>Does everyone have the same timetable?</a:t>
            </a:r>
          </a:p>
          <a:p>
            <a:pPr algn="ctr"/>
            <a:endParaRPr lang="en-GB" b="1" u="sng" dirty="0">
              <a:latin typeface="Calibri"/>
              <a:ea typeface="Calibri"/>
              <a:cs typeface="Calibri"/>
            </a:endParaRPr>
          </a:p>
          <a:p>
            <a:r>
              <a:rPr lang="en-GB" dirty="0">
                <a:latin typeface="Calibri"/>
                <a:ea typeface="Calibri"/>
                <a:cs typeface="Calibri"/>
              </a:rPr>
              <a:t>Everyone will do the same lessons over a fortnight (dependent on language choice) but not necessarily at the same time.</a:t>
            </a:r>
          </a:p>
        </p:txBody>
      </p:sp>
      <p:sp>
        <p:nvSpPr>
          <p:cNvPr id="22" name="Content Placeholder 1">
            <a:extLst>
              <a:ext uri="{FF2B5EF4-FFF2-40B4-BE49-F238E27FC236}">
                <a16:creationId xmlns:a16="http://schemas.microsoft.com/office/drawing/2014/main" id="{0A1F7752-1F6B-6112-4798-7F3C6EA2C259}"/>
              </a:ext>
            </a:extLst>
          </p:cNvPr>
          <p:cNvSpPr>
            <a:spLocks noGrp="1"/>
          </p:cNvSpPr>
          <p:nvPr/>
        </p:nvSpPr>
        <p:spPr>
          <a:xfrm>
            <a:off x="282369" y="4469455"/>
            <a:ext cx="3944744" cy="2249028"/>
          </a:xfrm>
          <a:prstGeom prst="rect">
            <a:avLst/>
          </a:prstGeom>
          <a:ln>
            <a:solidFill>
              <a:srgbClr val="FF0000"/>
            </a:solidFill>
          </a:ln>
        </p:spPr>
        <p:txBody>
          <a:bodyPr wrap="square" lIns="0" tIns="0" rIns="0" bIns="0" anchor="t">
            <a:normAutofit fontScale="92500" lnSpcReduction="2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dirty="0">
                <a:latin typeface="Calibri"/>
                <a:ea typeface="Calibri"/>
                <a:cs typeface="Calibri"/>
              </a:rPr>
              <a:t>These may seem a little confusing at first but you will soon get the hang of it.</a:t>
            </a:r>
          </a:p>
          <a:p>
            <a:r>
              <a:rPr lang="en-GB" sz="2400" dirty="0">
                <a:latin typeface="Calibri"/>
                <a:ea typeface="Calibri"/>
                <a:cs typeface="Calibri"/>
              </a:rPr>
              <a:t>We work on a 2 week system so the lessons repeat every fortnight.</a:t>
            </a:r>
          </a:p>
          <a:p>
            <a:r>
              <a:rPr lang="en-GB" sz="2400" dirty="0">
                <a:latin typeface="Calibri"/>
                <a:ea typeface="Calibri"/>
                <a:cs typeface="Calibri"/>
              </a:rPr>
              <a:t>The timetable will give you the key information you will need for every session.</a:t>
            </a:r>
          </a:p>
        </p:txBody>
      </p:sp>
      <p:sp>
        <p:nvSpPr>
          <p:cNvPr id="6" name="TextBox 5">
            <a:extLst>
              <a:ext uri="{FF2B5EF4-FFF2-40B4-BE49-F238E27FC236}">
                <a16:creationId xmlns:a16="http://schemas.microsoft.com/office/drawing/2014/main" id="{D7099BAD-D94A-9DD2-44A5-FC082C4AFC20}"/>
              </a:ext>
            </a:extLst>
          </p:cNvPr>
          <p:cNvSpPr txBox="1"/>
          <p:nvPr/>
        </p:nvSpPr>
        <p:spPr>
          <a:xfrm>
            <a:off x="3402114" y="177570"/>
            <a:ext cx="59805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THS </a:t>
            </a:r>
          </a:p>
          <a:p>
            <a:r>
              <a:rPr lang="en-GB" sz="6000" b="1" dirty="0">
                <a:latin typeface="Elephant"/>
              </a:rPr>
              <a:t>TIMETABLE</a:t>
            </a:r>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5"/>
          <a:stretch>
            <a:fillRect/>
          </a:stretch>
        </p:blipFill>
        <p:spPr>
          <a:xfrm>
            <a:off x="356862" y="64760"/>
            <a:ext cx="2621346" cy="1590060"/>
          </a:xfrm>
          <a:prstGeom prst="rect">
            <a:avLst/>
          </a:prstGeom>
        </p:spPr>
      </p:pic>
    </p:spTree>
    <p:extLst>
      <p:ext uri="{BB962C8B-B14F-4D97-AF65-F5344CB8AC3E}">
        <p14:creationId xmlns:p14="http://schemas.microsoft.com/office/powerpoint/2010/main" val="86391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74801"/>
            <a:ext cx="2319422" cy="1388777"/>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41200"/>
          </a:solidFill>
          <a:ln w="6857" cap="flat">
            <a:noFill/>
            <a:prstDash val="solid"/>
            <a:miter/>
          </a:ln>
        </p:spPr>
        <p:txBody>
          <a:bodyPr wrap="square" rtlCol="0" anchor="ctr">
            <a:noAutofit/>
          </a:bodyPr>
          <a:lstStyle/>
          <a:p>
            <a:endParaRPr lang="en-US"/>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5308120" y="572219"/>
            <a:ext cx="6708476" cy="6278642"/>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400" dirty="0">
                <a:solidFill>
                  <a:schemeClr val="bg1"/>
                </a:solidFill>
                <a:latin typeface="Rockwell"/>
              </a:rPr>
              <a:t>Tutor groups are random groups, as students will have a number of different subject learning groups, so it is important to make as many new friends as possible.  The time spent in tutor groups is very low, it is around</a:t>
            </a:r>
            <a:r>
              <a:rPr lang="en-GB" sz="2400" b="1" dirty="0">
                <a:solidFill>
                  <a:schemeClr val="bg1"/>
                </a:solidFill>
                <a:latin typeface="Rockwell"/>
              </a:rPr>
              <a:t> 20 minutes</a:t>
            </a:r>
            <a:r>
              <a:rPr lang="en-GB" sz="2400" dirty="0">
                <a:solidFill>
                  <a:schemeClr val="bg1"/>
                </a:solidFill>
                <a:latin typeface="Rockwell"/>
              </a:rPr>
              <a:t> each day – this is tiny compared to the time spent in lessons!</a:t>
            </a:r>
            <a:endParaRPr lang="en-US">
              <a:solidFill>
                <a:schemeClr val="bg1"/>
              </a:solidFill>
            </a:endParaRPr>
          </a:p>
          <a:p>
            <a:pPr algn="ctr"/>
            <a:endParaRPr lang="en-GB" sz="2400" dirty="0">
              <a:solidFill>
                <a:schemeClr val="bg1"/>
              </a:solidFill>
              <a:latin typeface="Rockwell"/>
            </a:endParaRPr>
          </a:p>
          <a:p>
            <a:pPr algn="ctr"/>
            <a:r>
              <a:rPr lang="en-GB" sz="2400" dirty="0">
                <a:solidFill>
                  <a:schemeClr val="bg1"/>
                </a:solidFill>
                <a:latin typeface="Rockwell"/>
              </a:rPr>
              <a:t>There will be students from lots of different schools including:</a:t>
            </a:r>
          </a:p>
          <a:p>
            <a:pPr algn="ctr"/>
            <a:r>
              <a:rPr lang="en-GB" sz="2400" dirty="0">
                <a:solidFill>
                  <a:schemeClr val="bg1"/>
                </a:solidFill>
                <a:latin typeface="Rockwell"/>
              </a:rPr>
              <a:t>Taverham, Drayton, Queens Hill, Eaton, Horsford, </a:t>
            </a:r>
            <a:r>
              <a:rPr lang="en-GB" sz="2400" dirty="0" err="1">
                <a:solidFill>
                  <a:schemeClr val="bg1"/>
                </a:solidFill>
                <a:latin typeface="Rockwell"/>
              </a:rPr>
              <a:t>Hellesdon</a:t>
            </a:r>
            <a:r>
              <a:rPr lang="en-GB" sz="2400" dirty="0">
                <a:solidFill>
                  <a:schemeClr val="bg1"/>
                </a:solidFill>
                <a:latin typeface="Rockwell"/>
              </a:rPr>
              <a:t>, St Peter’s &amp; some from Home Education.</a:t>
            </a:r>
          </a:p>
          <a:p>
            <a:pPr algn="ctr"/>
            <a:endParaRPr lang="en-GB" sz="2400" dirty="0">
              <a:solidFill>
                <a:schemeClr val="bg1"/>
              </a:solidFill>
              <a:latin typeface="Rockwell"/>
            </a:endParaRPr>
          </a:p>
          <a:p>
            <a:pPr algn="ctr"/>
            <a:r>
              <a:rPr lang="en-GB" sz="2400" dirty="0">
                <a:solidFill>
                  <a:schemeClr val="bg1"/>
                </a:solidFill>
                <a:latin typeface="Rockwell"/>
              </a:rPr>
              <a:t>It is important that everyone feels included and students help one another make friends.</a:t>
            </a:r>
          </a:p>
          <a:p>
            <a:endParaRPr lang="en-GB" sz="2400" dirty="0"/>
          </a:p>
        </p:txBody>
      </p:sp>
      <p:sp>
        <p:nvSpPr>
          <p:cNvPr id="4" name="TextBox 3">
            <a:extLst>
              <a:ext uri="{FF2B5EF4-FFF2-40B4-BE49-F238E27FC236}">
                <a16:creationId xmlns:a16="http://schemas.microsoft.com/office/drawing/2014/main" id="{9B8089E9-2B16-1D8E-E621-1F385B4B9A68}"/>
              </a:ext>
            </a:extLst>
          </p:cNvPr>
          <p:cNvSpPr txBox="1"/>
          <p:nvPr/>
        </p:nvSpPr>
        <p:spPr>
          <a:xfrm>
            <a:off x="483395" y="2458614"/>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TUTOR </a:t>
            </a:r>
            <a:endParaRPr lang="en-US" dirty="0">
              <a:latin typeface="The Hand"/>
            </a:endParaRPr>
          </a:p>
          <a:p>
            <a:r>
              <a:rPr lang="en-GB" sz="5400" b="1" dirty="0">
                <a:latin typeface="Elephant"/>
              </a:rPr>
              <a:t>GROUPS</a:t>
            </a:r>
            <a:endParaRPr lang="en-US" dirty="0"/>
          </a:p>
        </p:txBody>
      </p:sp>
    </p:spTree>
    <p:extLst>
      <p:ext uri="{BB962C8B-B14F-4D97-AF65-F5344CB8AC3E}">
        <p14:creationId xmlns:p14="http://schemas.microsoft.com/office/powerpoint/2010/main" val="64326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9516" y="1677923"/>
            <a:ext cx="10785475" cy="1316990"/>
          </a:xfrm>
          <a:prstGeom prst="rect">
            <a:avLst/>
          </a:prstGeom>
          <a:ln w="12192">
            <a:solidFill>
              <a:srgbClr val="000000"/>
            </a:solidFill>
          </a:ln>
        </p:spPr>
        <p:txBody>
          <a:bodyPr vert="horz" wrap="square" lIns="0" tIns="90170" rIns="0" bIns="0" rtlCol="0">
            <a:spAutoFit/>
          </a:bodyPr>
          <a:lstStyle/>
          <a:p>
            <a:pPr marL="97790" marR="88900" algn="ctr">
              <a:lnSpc>
                <a:spcPct val="100000"/>
              </a:lnSpc>
              <a:spcBef>
                <a:spcPts val="710"/>
              </a:spcBef>
              <a:tabLst>
                <a:tab pos="7795895" algn="l"/>
              </a:tabLst>
            </a:pPr>
            <a:r>
              <a:rPr sz="2400" spc="-10" dirty="0">
                <a:latin typeface="Calibri"/>
                <a:cs typeface="Calibri"/>
              </a:rPr>
              <a:t>There</a:t>
            </a:r>
            <a:r>
              <a:rPr sz="2400" spc="15" dirty="0">
                <a:latin typeface="Calibri"/>
                <a:cs typeface="Calibri"/>
              </a:rPr>
              <a:t> </a:t>
            </a:r>
            <a:r>
              <a:rPr sz="2400" spc="-15" dirty="0">
                <a:latin typeface="Calibri"/>
                <a:cs typeface="Calibri"/>
              </a:rPr>
              <a:t>are</a:t>
            </a:r>
            <a:r>
              <a:rPr sz="2400" spc="5" dirty="0">
                <a:latin typeface="Calibri"/>
                <a:cs typeface="Calibri"/>
              </a:rPr>
              <a:t> </a:t>
            </a:r>
            <a:r>
              <a:rPr sz="2400" spc="-10" dirty="0">
                <a:latin typeface="Calibri"/>
                <a:cs typeface="Calibri"/>
              </a:rPr>
              <a:t>seven</a:t>
            </a:r>
            <a:r>
              <a:rPr sz="2400" spc="15" dirty="0">
                <a:latin typeface="Calibri"/>
                <a:cs typeface="Calibri"/>
              </a:rPr>
              <a:t> </a:t>
            </a:r>
            <a:r>
              <a:rPr sz="2400" spc="-5" dirty="0">
                <a:latin typeface="Calibri"/>
                <a:cs typeface="Calibri"/>
              </a:rPr>
              <a:t>year</a:t>
            </a:r>
            <a:r>
              <a:rPr sz="2400" spc="-20" dirty="0">
                <a:latin typeface="Calibri"/>
                <a:cs typeface="Calibri"/>
              </a:rPr>
              <a:t> </a:t>
            </a:r>
            <a:r>
              <a:rPr sz="2400" spc="-15" dirty="0">
                <a:latin typeface="Calibri"/>
                <a:cs typeface="Calibri"/>
              </a:rPr>
              <a:t>groups</a:t>
            </a:r>
            <a:r>
              <a:rPr sz="2400" dirty="0">
                <a:latin typeface="Calibri"/>
                <a:cs typeface="Calibri"/>
              </a:rPr>
              <a:t> in</a:t>
            </a:r>
            <a:r>
              <a:rPr sz="2400" spc="5" dirty="0">
                <a:latin typeface="Calibri"/>
                <a:cs typeface="Calibri"/>
              </a:rPr>
              <a:t> </a:t>
            </a:r>
            <a:r>
              <a:rPr sz="2400" spc="-5" dirty="0">
                <a:latin typeface="Calibri"/>
                <a:cs typeface="Calibri"/>
              </a:rPr>
              <a:t>the</a:t>
            </a:r>
            <a:r>
              <a:rPr sz="2400" spc="5" dirty="0">
                <a:latin typeface="Calibri"/>
                <a:cs typeface="Calibri"/>
              </a:rPr>
              <a:t> </a:t>
            </a:r>
            <a:r>
              <a:rPr sz="2400" spc="-5" dirty="0">
                <a:latin typeface="Calibri"/>
                <a:cs typeface="Calibri"/>
              </a:rPr>
              <a:t>school</a:t>
            </a:r>
            <a:r>
              <a:rPr sz="2400" spc="-10" dirty="0">
                <a:latin typeface="Calibri"/>
                <a:cs typeface="Calibri"/>
              </a:rPr>
              <a:t> </a:t>
            </a:r>
            <a:r>
              <a:rPr sz="2400" dirty="0">
                <a:latin typeface="Calibri"/>
                <a:cs typeface="Calibri"/>
              </a:rPr>
              <a:t>–</a:t>
            </a:r>
            <a:r>
              <a:rPr sz="2400" spc="5" dirty="0">
                <a:latin typeface="Calibri"/>
                <a:cs typeface="Calibri"/>
              </a:rPr>
              <a:t> </a:t>
            </a:r>
            <a:r>
              <a:rPr sz="2400" spc="-45" dirty="0">
                <a:latin typeface="Calibri"/>
                <a:cs typeface="Calibri"/>
              </a:rPr>
              <a:t>Year</a:t>
            </a:r>
            <a:r>
              <a:rPr sz="2400" spc="5" dirty="0">
                <a:latin typeface="Calibri"/>
                <a:cs typeface="Calibri"/>
              </a:rPr>
              <a:t> </a:t>
            </a:r>
            <a:r>
              <a:rPr sz="2400" dirty="0">
                <a:latin typeface="Calibri"/>
                <a:cs typeface="Calibri"/>
              </a:rPr>
              <a:t>7</a:t>
            </a:r>
            <a:r>
              <a:rPr sz="2400" spc="-5" dirty="0">
                <a:latin typeface="Calibri"/>
                <a:cs typeface="Calibri"/>
              </a:rPr>
              <a:t> </a:t>
            </a:r>
            <a:r>
              <a:rPr sz="2400" spc="-15" dirty="0">
                <a:latin typeface="Calibri"/>
                <a:cs typeface="Calibri"/>
              </a:rPr>
              <a:t>to</a:t>
            </a:r>
            <a:r>
              <a:rPr sz="2400" spc="-5" dirty="0">
                <a:latin typeface="Calibri"/>
                <a:cs typeface="Calibri"/>
              </a:rPr>
              <a:t> </a:t>
            </a:r>
            <a:r>
              <a:rPr sz="2400" spc="-45" dirty="0">
                <a:latin typeface="Calibri"/>
                <a:cs typeface="Calibri"/>
              </a:rPr>
              <a:t>Year</a:t>
            </a:r>
            <a:r>
              <a:rPr sz="2400" spc="5" dirty="0">
                <a:latin typeface="Calibri"/>
                <a:cs typeface="Calibri"/>
              </a:rPr>
              <a:t> </a:t>
            </a:r>
            <a:r>
              <a:rPr sz="2400" spc="-5" dirty="0">
                <a:latin typeface="Calibri"/>
                <a:cs typeface="Calibri"/>
              </a:rPr>
              <a:t>13.	</a:t>
            </a:r>
            <a:r>
              <a:rPr sz="2400" dirty="0">
                <a:latin typeface="Calibri"/>
                <a:cs typeface="Calibri"/>
              </a:rPr>
              <a:t>Within</a:t>
            </a:r>
            <a:r>
              <a:rPr sz="2400" spc="-20" dirty="0">
                <a:latin typeface="Calibri"/>
                <a:cs typeface="Calibri"/>
              </a:rPr>
              <a:t> </a:t>
            </a:r>
            <a:r>
              <a:rPr sz="2400" dirty="0">
                <a:latin typeface="Calibri"/>
                <a:cs typeface="Calibri"/>
              </a:rPr>
              <a:t>each</a:t>
            </a:r>
            <a:r>
              <a:rPr sz="2400" spc="-45" dirty="0">
                <a:latin typeface="Calibri"/>
                <a:cs typeface="Calibri"/>
              </a:rPr>
              <a:t> </a:t>
            </a:r>
            <a:r>
              <a:rPr sz="2400" spc="-5" dirty="0">
                <a:latin typeface="Calibri"/>
                <a:cs typeface="Calibri"/>
              </a:rPr>
              <a:t>year</a:t>
            </a:r>
            <a:r>
              <a:rPr sz="2400" spc="-35" dirty="0">
                <a:latin typeface="Calibri"/>
                <a:cs typeface="Calibri"/>
              </a:rPr>
              <a:t> </a:t>
            </a:r>
            <a:r>
              <a:rPr sz="2400" spc="-15" dirty="0">
                <a:latin typeface="Calibri"/>
                <a:cs typeface="Calibri"/>
              </a:rPr>
              <a:t>group </a:t>
            </a:r>
            <a:r>
              <a:rPr sz="2400" spc="-530" dirty="0">
                <a:latin typeface="Calibri"/>
                <a:cs typeface="Calibri"/>
              </a:rPr>
              <a:t> </a:t>
            </a:r>
            <a:r>
              <a:rPr sz="2400" spc="-5" dirty="0">
                <a:latin typeface="Calibri"/>
                <a:cs typeface="Calibri"/>
              </a:rPr>
              <a:t>students </a:t>
            </a:r>
            <a:r>
              <a:rPr sz="2400" spc="-10" dirty="0">
                <a:latin typeface="Calibri"/>
                <a:cs typeface="Calibri"/>
              </a:rPr>
              <a:t>are</a:t>
            </a:r>
            <a:r>
              <a:rPr sz="2400" dirty="0">
                <a:latin typeface="Calibri"/>
                <a:cs typeface="Calibri"/>
              </a:rPr>
              <a:t> divided</a:t>
            </a:r>
            <a:r>
              <a:rPr sz="2400" spc="5" dirty="0">
                <a:latin typeface="Calibri"/>
                <a:cs typeface="Calibri"/>
              </a:rPr>
              <a:t> </a:t>
            </a:r>
            <a:r>
              <a:rPr sz="2400" spc="-15" dirty="0">
                <a:latin typeface="Calibri"/>
                <a:cs typeface="Calibri"/>
              </a:rPr>
              <a:t>into</a:t>
            </a:r>
            <a:r>
              <a:rPr sz="2400" spc="-5" dirty="0">
                <a:latin typeface="Calibri"/>
                <a:cs typeface="Calibri"/>
              </a:rPr>
              <a:t> </a:t>
            </a:r>
            <a:r>
              <a:rPr sz="2400" spc="-20" dirty="0">
                <a:latin typeface="Calibri"/>
                <a:cs typeface="Calibri"/>
              </a:rPr>
              <a:t>form</a:t>
            </a:r>
            <a:r>
              <a:rPr sz="2400" spc="-5" dirty="0">
                <a:latin typeface="Calibri"/>
                <a:cs typeface="Calibri"/>
              </a:rPr>
              <a:t> </a:t>
            </a:r>
            <a:r>
              <a:rPr sz="2400" spc="-10" dirty="0">
                <a:latin typeface="Calibri"/>
                <a:cs typeface="Calibri"/>
              </a:rPr>
              <a:t>groups</a:t>
            </a:r>
            <a:r>
              <a:rPr sz="2400" spc="-5" dirty="0">
                <a:latin typeface="Calibri"/>
                <a:cs typeface="Calibri"/>
              </a:rPr>
              <a:t> </a:t>
            </a:r>
            <a:r>
              <a:rPr sz="2400" dirty="0">
                <a:latin typeface="Calibri"/>
                <a:cs typeface="Calibri"/>
              </a:rPr>
              <a:t>with</a:t>
            </a:r>
            <a:r>
              <a:rPr sz="2400" spc="-10" dirty="0">
                <a:latin typeface="Calibri"/>
                <a:cs typeface="Calibri"/>
              </a:rPr>
              <a:t> </a:t>
            </a:r>
            <a:r>
              <a:rPr sz="2400" dirty="0">
                <a:latin typeface="Calibri"/>
                <a:cs typeface="Calibri"/>
              </a:rPr>
              <a:t>a</a:t>
            </a:r>
            <a:r>
              <a:rPr sz="2400" spc="-10" dirty="0">
                <a:latin typeface="Calibri"/>
                <a:cs typeface="Calibri"/>
              </a:rPr>
              <a:t> </a:t>
            </a:r>
            <a:r>
              <a:rPr sz="2400" spc="-15" dirty="0">
                <a:latin typeface="Calibri"/>
                <a:cs typeface="Calibri"/>
              </a:rPr>
              <a:t>Form</a:t>
            </a:r>
            <a:r>
              <a:rPr sz="2400" spc="-5" dirty="0">
                <a:latin typeface="Calibri"/>
                <a:cs typeface="Calibri"/>
              </a:rPr>
              <a:t> </a:t>
            </a:r>
            <a:r>
              <a:rPr sz="2400" spc="-70" dirty="0">
                <a:latin typeface="Calibri"/>
                <a:cs typeface="Calibri"/>
              </a:rPr>
              <a:t>Tutor.</a:t>
            </a:r>
            <a:r>
              <a:rPr sz="2400" spc="-5" dirty="0">
                <a:latin typeface="Calibri"/>
                <a:cs typeface="Calibri"/>
              </a:rPr>
              <a:t> </a:t>
            </a:r>
            <a:r>
              <a:rPr sz="2400" spc="-45" dirty="0">
                <a:latin typeface="Calibri"/>
                <a:cs typeface="Calibri"/>
              </a:rPr>
              <a:t>Year</a:t>
            </a:r>
            <a:r>
              <a:rPr sz="2400" dirty="0">
                <a:latin typeface="Calibri"/>
                <a:cs typeface="Calibri"/>
              </a:rPr>
              <a:t> 7</a:t>
            </a:r>
            <a:r>
              <a:rPr sz="2400" spc="-15" dirty="0">
                <a:latin typeface="Calibri"/>
                <a:cs typeface="Calibri"/>
              </a:rPr>
              <a:t> </a:t>
            </a:r>
            <a:r>
              <a:rPr sz="2400" dirty="0">
                <a:latin typeface="Calibri"/>
                <a:cs typeface="Calibri"/>
              </a:rPr>
              <a:t>will</a:t>
            </a:r>
            <a:r>
              <a:rPr sz="2400" spc="-15" dirty="0">
                <a:latin typeface="Calibri"/>
                <a:cs typeface="Calibri"/>
              </a:rPr>
              <a:t> </a:t>
            </a:r>
            <a:r>
              <a:rPr sz="2400" spc="-20" dirty="0">
                <a:latin typeface="Calibri"/>
                <a:cs typeface="Calibri"/>
              </a:rPr>
              <a:t>have</a:t>
            </a:r>
            <a:r>
              <a:rPr sz="2400" spc="10" dirty="0">
                <a:latin typeface="Calibri"/>
                <a:cs typeface="Calibri"/>
              </a:rPr>
              <a:t> </a:t>
            </a:r>
            <a:r>
              <a:rPr sz="2400" dirty="0">
                <a:latin typeface="Calibri"/>
                <a:cs typeface="Calibri"/>
              </a:rPr>
              <a:t>8</a:t>
            </a:r>
            <a:r>
              <a:rPr sz="2400" spc="-20" dirty="0">
                <a:latin typeface="Calibri"/>
                <a:cs typeface="Calibri"/>
              </a:rPr>
              <a:t> </a:t>
            </a:r>
            <a:r>
              <a:rPr sz="2400" spc="-10" dirty="0">
                <a:latin typeface="Calibri"/>
                <a:cs typeface="Calibri"/>
              </a:rPr>
              <a:t>tutor </a:t>
            </a:r>
            <a:r>
              <a:rPr sz="2400" spc="-5" dirty="0">
                <a:latin typeface="Calibri"/>
                <a:cs typeface="Calibri"/>
              </a:rPr>
              <a:t> </a:t>
            </a:r>
            <a:r>
              <a:rPr sz="2400" spc="-15" dirty="0">
                <a:latin typeface="Calibri"/>
                <a:cs typeface="Calibri"/>
              </a:rPr>
              <a:t>groups</a:t>
            </a:r>
            <a:r>
              <a:rPr sz="2400" spc="-10" dirty="0">
                <a:latin typeface="Calibri"/>
                <a:cs typeface="Calibri"/>
              </a:rPr>
              <a:t> </a:t>
            </a:r>
            <a:r>
              <a:rPr sz="2400" dirty="0">
                <a:latin typeface="Calibri"/>
                <a:cs typeface="Calibri"/>
              </a:rPr>
              <a:t>– a</a:t>
            </a:r>
            <a:r>
              <a:rPr sz="2400" spc="-15" dirty="0">
                <a:latin typeface="Calibri"/>
                <a:cs typeface="Calibri"/>
              </a:rPr>
              <a:t> </a:t>
            </a:r>
            <a:r>
              <a:rPr sz="2400" dirty="0">
                <a:latin typeface="Calibri"/>
                <a:cs typeface="Calibri"/>
              </a:rPr>
              <a:t>mix</a:t>
            </a:r>
            <a:r>
              <a:rPr sz="2400" spc="-10" dirty="0">
                <a:latin typeface="Calibri"/>
                <a:cs typeface="Calibri"/>
              </a:rPr>
              <a:t> </a:t>
            </a:r>
            <a:r>
              <a:rPr sz="2400" spc="-15" dirty="0">
                <a:latin typeface="Calibri"/>
                <a:cs typeface="Calibri"/>
              </a:rPr>
              <a:t>from</a:t>
            </a:r>
            <a:r>
              <a:rPr sz="2400" spc="-20" dirty="0">
                <a:latin typeface="Calibri"/>
                <a:cs typeface="Calibri"/>
              </a:rPr>
              <a:t> </a:t>
            </a:r>
            <a:r>
              <a:rPr sz="2400" dirty="0">
                <a:latin typeface="Calibri"/>
                <a:cs typeface="Calibri"/>
              </a:rPr>
              <a:t>all</a:t>
            </a:r>
            <a:r>
              <a:rPr sz="2400" spc="-5" dirty="0">
                <a:latin typeface="Calibri"/>
                <a:cs typeface="Calibri"/>
              </a:rPr>
              <a:t> </a:t>
            </a:r>
            <a:r>
              <a:rPr sz="2400" dirty="0">
                <a:latin typeface="Calibri"/>
                <a:cs typeface="Calibri"/>
              </a:rPr>
              <a:t>the</a:t>
            </a:r>
            <a:r>
              <a:rPr sz="2400" spc="-10" dirty="0">
                <a:latin typeface="Calibri"/>
                <a:cs typeface="Calibri"/>
              </a:rPr>
              <a:t> </a:t>
            </a:r>
            <a:r>
              <a:rPr sz="2400" spc="-15" dirty="0">
                <a:latin typeface="Calibri"/>
                <a:cs typeface="Calibri"/>
              </a:rPr>
              <a:t>feeder</a:t>
            </a:r>
            <a:r>
              <a:rPr sz="2400" dirty="0">
                <a:latin typeface="Calibri"/>
                <a:cs typeface="Calibri"/>
              </a:rPr>
              <a:t> </a:t>
            </a:r>
            <a:r>
              <a:rPr sz="2400" spc="-5" dirty="0">
                <a:latin typeface="Calibri"/>
                <a:cs typeface="Calibri"/>
              </a:rPr>
              <a:t>schools.</a:t>
            </a:r>
            <a:r>
              <a:rPr sz="2400" spc="-15" dirty="0">
                <a:latin typeface="Calibri"/>
                <a:cs typeface="Calibri"/>
              </a:rPr>
              <a:t> </a:t>
            </a:r>
            <a:r>
              <a:rPr sz="2400" spc="-5" dirty="0">
                <a:latin typeface="Calibri"/>
                <a:cs typeface="Calibri"/>
              </a:rPr>
              <a:t>This</a:t>
            </a:r>
            <a:r>
              <a:rPr sz="2400" dirty="0">
                <a:latin typeface="Calibri"/>
                <a:cs typeface="Calibri"/>
              </a:rPr>
              <a:t> is the chance</a:t>
            </a:r>
            <a:r>
              <a:rPr sz="2400" spc="-20" dirty="0">
                <a:latin typeface="Calibri"/>
                <a:cs typeface="Calibri"/>
              </a:rPr>
              <a:t> </a:t>
            </a:r>
            <a:r>
              <a:rPr sz="2400" spc="-15" dirty="0">
                <a:latin typeface="Calibri"/>
                <a:cs typeface="Calibri"/>
              </a:rPr>
              <a:t>to</a:t>
            </a:r>
            <a:r>
              <a:rPr sz="2400" spc="-10" dirty="0">
                <a:latin typeface="Calibri"/>
                <a:cs typeface="Calibri"/>
              </a:rPr>
              <a:t> </a:t>
            </a:r>
            <a:r>
              <a:rPr sz="2400" spc="-20" dirty="0">
                <a:latin typeface="Calibri"/>
                <a:cs typeface="Calibri"/>
              </a:rPr>
              <a:t>make </a:t>
            </a:r>
            <a:r>
              <a:rPr sz="2400" spc="-5" dirty="0">
                <a:latin typeface="Calibri"/>
                <a:cs typeface="Calibri"/>
              </a:rPr>
              <a:t>new</a:t>
            </a:r>
            <a:r>
              <a:rPr sz="2400" dirty="0">
                <a:latin typeface="Calibri"/>
                <a:cs typeface="Calibri"/>
              </a:rPr>
              <a:t> </a:t>
            </a:r>
            <a:r>
              <a:rPr sz="2400" spc="-5" dirty="0">
                <a:latin typeface="Calibri"/>
                <a:cs typeface="Calibri"/>
              </a:rPr>
              <a:t>friends</a:t>
            </a:r>
            <a:endParaRPr sz="2400" dirty="0">
              <a:latin typeface="Calibri"/>
              <a:cs typeface="Calibri"/>
            </a:endParaRPr>
          </a:p>
        </p:txBody>
      </p:sp>
      <p:sp>
        <p:nvSpPr>
          <p:cNvPr id="3" name="object 3"/>
          <p:cNvSpPr txBox="1"/>
          <p:nvPr/>
        </p:nvSpPr>
        <p:spPr>
          <a:xfrm>
            <a:off x="699516" y="3177539"/>
            <a:ext cx="10785475" cy="1576714"/>
          </a:xfrm>
          <a:prstGeom prst="rect">
            <a:avLst/>
          </a:prstGeom>
          <a:ln w="12192">
            <a:solidFill>
              <a:srgbClr val="000000"/>
            </a:solidFill>
          </a:ln>
        </p:spPr>
        <p:txBody>
          <a:bodyPr vert="horz" wrap="square" lIns="0" tIns="98425" rIns="0" bIns="0" rtlCol="0">
            <a:spAutoFit/>
          </a:bodyPr>
          <a:lstStyle/>
          <a:p>
            <a:pPr algn="ctr">
              <a:lnSpc>
                <a:spcPct val="100000"/>
              </a:lnSpc>
              <a:spcBef>
                <a:spcPts val="775"/>
              </a:spcBef>
            </a:pPr>
            <a:r>
              <a:rPr sz="2400" dirty="0">
                <a:latin typeface="Calibri"/>
                <a:cs typeface="Calibri"/>
              </a:rPr>
              <a:t>In</a:t>
            </a:r>
            <a:r>
              <a:rPr sz="2400" spc="-15" dirty="0">
                <a:latin typeface="Calibri"/>
                <a:cs typeface="Calibri"/>
              </a:rPr>
              <a:t> </a:t>
            </a:r>
            <a:r>
              <a:rPr sz="2400" spc="-5" dirty="0">
                <a:latin typeface="Calibri"/>
                <a:cs typeface="Calibri"/>
              </a:rPr>
              <a:t>year</a:t>
            </a:r>
            <a:r>
              <a:rPr sz="2400" spc="-10" dirty="0">
                <a:latin typeface="Calibri"/>
                <a:cs typeface="Calibri"/>
              </a:rPr>
              <a:t> </a:t>
            </a:r>
            <a:r>
              <a:rPr sz="2400" dirty="0">
                <a:latin typeface="Calibri"/>
                <a:cs typeface="Calibri"/>
              </a:rPr>
              <a:t>7</a:t>
            </a:r>
            <a:r>
              <a:rPr sz="2400" spc="-25" dirty="0">
                <a:latin typeface="Calibri"/>
                <a:cs typeface="Calibri"/>
              </a:rPr>
              <a:t> </a:t>
            </a:r>
            <a:r>
              <a:rPr sz="2400" spc="-10" dirty="0">
                <a:latin typeface="Calibri"/>
                <a:cs typeface="Calibri"/>
              </a:rPr>
              <a:t>your</a:t>
            </a:r>
            <a:r>
              <a:rPr sz="2400" dirty="0">
                <a:latin typeface="Calibri"/>
                <a:cs typeface="Calibri"/>
              </a:rPr>
              <a:t> child</a:t>
            </a:r>
            <a:r>
              <a:rPr sz="2400" spc="-20" dirty="0">
                <a:latin typeface="Calibri"/>
                <a:cs typeface="Calibri"/>
              </a:rPr>
              <a:t> </a:t>
            </a:r>
            <a:r>
              <a:rPr sz="2400" dirty="0">
                <a:latin typeface="Calibri"/>
                <a:cs typeface="Calibri"/>
              </a:rPr>
              <a:t>will</a:t>
            </a:r>
            <a:r>
              <a:rPr sz="2400" spc="-20" dirty="0">
                <a:latin typeface="Calibri"/>
                <a:cs typeface="Calibri"/>
              </a:rPr>
              <a:t> </a:t>
            </a:r>
            <a:r>
              <a:rPr sz="2400" spc="-5" dirty="0">
                <a:latin typeface="Calibri"/>
                <a:cs typeface="Calibri"/>
              </a:rPr>
              <a:t>study</a:t>
            </a:r>
            <a:r>
              <a:rPr sz="2400" spc="-15" dirty="0">
                <a:latin typeface="Calibri"/>
                <a:cs typeface="Calibri"/>
              </a:rPr>
              <a:t> </a:t>
            </a:r>
            <a:r>
              <a:rPr sz="2400" dirty="0">
                <a:latin typeface="Calibri"/>
                <a:cs typeface="Calibri"/>
              </a:rPr>
              <a:t>a</a:t>
            </a:r>
            <a:r>
              <a:rPr sz="2400" spc="-5" dirty="0">
                <a:latin typeface="Calibri"/>
                <a:cs typeface="Calibri"/>
              </a:rPr>
              <a:t> </a:t>
            </a:r>
            <a:r>
              <a:rPr sz="2400" dirty="0">
                <a:latin typeface="Calibri"/>
                <a:cs typeface="Calibri"/>
              </a:rPr>
              <a:t>wide </a:t>
            </a:r>
            <a:r>
              <a:rPr sz="2400" spc="-15" dirty="0">
                <a:latin typeface="Calibri"/>
                <a:cs typeface="Calibri"/>
              </a:rPr>
              <a:t>range</a:t>
            </a:r>
            <a:r>
              <a:rPr sz="2400" spc="-10" dirty="0">
                <a:latin typeface="Calibri"/>
                <a:cs typeface="Calibri"/>
              </a:rPr>
              <a:t> </a:t>
            </a:r>
            <a:r>
              <a:rPr sz="2400" spc="-5" dirty="0">
                <a:latin typeface="Calibri"/>
                <a:cs typeface="Calibri"/>
              </a:rPr>
              <a:t>of subjects.</a:t>
            </a:r>
            <a:r>
              <a:rPr sz="2400" spc="-20" dirty="0">
                <a:latin typeface="Calibri"/>
                <a:cs typeface="Calibri"/>
              </a:rPr>
              <a:t> </a:t>
            </a:r>
            <a:r>
              <a:rPr sz="2400" spc="-5" dirty="0">
                <a:latin typeface="Calibri"/>
                <a:cs typeface="Calibri"/>
              </a:rPr>
              <a:t>These</a:t>
            </a:r>
            <a:r>
              <a:rPr sz="2400" spc="10" dirty="0">
                <a:latin typeface="Calibri"/>
                <a:cs typeface="Calibri"/>
              </a:rPr>
              <a:t> </a:t>
            </a:r>
            <a:r>
              <a:rPr sz="2400" dirty="0">
                <a:latin typeface="Calibri"/>
                <a:cs typeface="Calibri"/>
              </a:rPr>
              <a:t>will</a:t>
            </a:r>
            <a:r>
              <a:rPr sz="2400" spc="-20" dirty="0">
                <a:latin typeface="Calibri"/>
                <a:cs typeface="Calibri"/>
              </a:rPr>
              <a:t> </a:t>
            </a:r>
            <a:r>
              <a:rPr sz="2400" spc="-5" dirty="0">
                <a:latin typeface="Calibri"/>
                <a:cs typeface="Calibri"/>
              </a:rPr>
              <a:t>be</a:t>
            </a:r>
            <a:r>
              <a:rPr sz="2400" spc="-10" dirty="0">
                <a:latin typeface="Calibri"/>
                <a:cs typeface="Calibri"/>
              </a:rPr>
              <a:t> taught</a:t>
            </a:r>
            <a:r>
              <a:rPr sz="2400" spc="-20" dirty="0">
                <a:latin typeface="Calibri"/>
                <a:cs typeface="Calibri"/>
              </a:rPr>
              <a:t> </a:t>
            </a:r>
            <a:r>
              <a:rPr sz="2400" spc="-10" dirty="0">
                <a:latin typeface="Calibri"/>
                <a:cs typeface="Calibri"/>
              </a:rPr>
              <a:t>by</a:t>
            </a:r>
            <a:endParaRPr sz="2400" dirty="0">
              <a:latin typeface="Calibri"/>
              <a:cs typeface="Calibri"/>
            </a:endParaRPr>
          </a:p>
          <a:p>
            <a:pPr algn="ctr">
              <a:lnSpc>
                <a:spcPct val="100000"/>
              </a:lnSpc>
            </a:pPr>
            <a:r>
              <a:rPr lang="en-GB" sz="2400" spc="-5" dirty="0">
                <a:latin typeface="Calibri"/>
                <a:cs typeface="Calibri"/>
              </a:rPr>
              <a:t>s</a:t>
            </a:r>
            <a:r>
              <a:rPr sz="2400" spc="-5" dirty="0">
                <a:latin typeface="Calibri"/>
                <a:cs typeface="Calibri"/>
              </a:rPr>
              <a:t>ubject</a:t>
            </a:r>
            <a:r>
              <a:rPr sz="2400" spc="-40" dirty="0">
                <a:latin typeface="Calibri"/>
                <a:cs typeface="Calibri"/>
              </a:rPr>
              <a:t> </a:t>
            </a:r>
            <a:r>
              <a:rPr sz="2400" spc="-5" dirty="0">
                <a:latin typeface="Calibri"/>
                <a:cs typeface="Calibri"/>
              </a:rPr>
              <a:t>specialists:</a:t>
            </a:r>
            <a:endParaRPr sz="2400" dirty="0">
              <a:latin typeface="Calibri"/>
              <a:cs typeface="Calibri"/>
            </a:endParaRPr>
          </a:p>
          <a:p>
            <a:pPr marL="119380" marR="113030" algn="ctr">
              <a:lnSpc>
                <a:spcPct val="100000"/>
              </a:lnSpc>
            </a:pPr>
            <a:r>
              <a:rPr sz="2400" spc="-5" dirty="0">
                <a:latin typeface="Calibri"/>
                <a:cs typeface="Calibri"/>
              </a:rPr>
              <a:t>English, Maths,</a:t>
            </a:r>
            <a:r>
              <a:rPr sz="2400" spc="-20" dirty="0">
                <a:latin typeface="Calibri"/>
                <a:cs typeface="Calibri"/>
              </a:rPr>
              <a:t> </a:t>
            </a:r>
            <a:r>
              <a:rPr sz="2400" dirty="0">
                <a:latin typeface="Calibri"/>
                <a:cs typeface="Calibri"/>
              </a:rPr>
              <a:t>Science,</a:t>
            </a:r>
            <a:r>
              <a:rPr sz="2400" spc="-10" dirty="0">
                <a:latin typeface="Calibri"/>
                <a:cs typeface="Calibri"/>
              </a:rPr>
              <a:t> </a:t>
            </a:r>
            <a:r>
              <a:rPr sz="2400" spc="5" dirty="0">
                <a:latin typeface="Calibri"/>
                <a:cs typeface="Calibri"/>
              </a:rPr>
              <a:t>MFL,</a:t>
            </a:r>
            <a:r>
              <a:rPr sz="2400" spc="-10" dirty="0">
                <a:latin typeface="Calibri"/>
                <a:cs typeface="Calibri"/>
              </a:rPr>
              <a:t> </a:t>
            </a:r>
            <a:r>
              <a:rPr sz="2400" spc="-30" dirty="0">
                <a:latin typeface="Calibri"/>
                <a:cs typeface="Calibri"/>
              </a:rPr>
              <a:t>History,</a:t>
            </a:r>
            <a:r>
              <a:rPr sz="2400" spc="-25" dirty="0">
                <a:latin typeface="Calibri"/>
                <a:cs typeface="Calibri"/>
              </a:rPr>
              <a:t> </a:t>
            </a:r>
            <a:r>
              <a:rPr sz="2400" spc="-30" dirty="0">
                <a:latin typeface="Calibri"/>
                <a:cs typeface="Calibri"/>
              </a:rPr>
              <a:t>Geography,</a:t>
            </a:r>
            <a:r>
              <a:rPr sz="2400" dirty="0">
                <a:latin typeface="Calibri"/>
                <a:cs typeface="Calibri"/>
              </a:rPr>
              <a:t> </a:t>
            </a:r>
            <a:r>
              <a:rPr sz="2400" spc="-25" dirty="0">
                <a:latin typeface="Calibri"/>
                <a:cs typeface="Calibri"/>
              </a:rPr>
              <a:t>PD,</a:t>
            </a:r>
            <a:r>
              <a:rPr sz="2400" spc="-10" dirty="0">
                <a:latin typeface="Calibri"/>
                <a:cs typeface="Calibri"/>
              </a:rPr>
              <a:t> </a:t>
            </a:r>
            <a:r>
              <a:rPr sz="2400" dirty="0">
                <a:latin typeface="Calibri"/>
                <a:cs typeface="Calibri"/>
              </a:rPr>
              <a:t>RE,</a:t>
            </a:r>
            <a:r>
              <a:rPr sz="2400" spc="-15" dirty="0">
                <a:latin typeface="Calibri"/>
                <a:cs typeface="Calibri"/>
              </a:rPr>
              <a:t> </a:t>
            </a:r>
            <a:r>
              <a:rPr sz="2400" dirty="0">
                <a:latin typeface="Calibri"/>
                <a:cs typeface="Calibri"/>
              </a:rPr>
              <a:t>PE, Art,</a:t>
            </a:r>
            <a:r>
              <a:rPr sz="2400" spc="-10" dirty="0">
                <a:latin typeface="Calibri"/>
                <a:cs typeface="Calibri"/>
              </a:rPr>
              <a:t> </a:t>
            </a:r>
            <a:r>
              <a:rPr sz="2400" spc="-95" dirty="0">
                <a:latin typeface="Calibri"/>
                <a:cs typeface="Calibri"/>
              </a:rPr>
              <a:t>DT,</a:t>
            </a:r>
            <a:r>
              <a:rPr sz="2400" dirty="0">
                <a:latin typeface="Calibri"/>
                <a:cs typeface="Calibri"/>
              </a:rPr>
              <a:t> </a:t>
            </a:r>
            <a:r>
              <a:rPr lang="en-GB" sz="2400" spc="-20" dirty="0">
                <a:latin typeface="Calibri"/>
                <a:cs typeface="Calibri"/>
              </a:rPr>
              <a:t>F</a:t>
            </a:r>
            <a:r>
              <a:rPr sz="2400" spc="-20" dirty="0">
                <a:latin typeface="Calibri"/>
                <a:cs typeface="Calibri"/>
              </a:rPr>
              <a:t>ood</a:t>
            </a:r>
            <a:r>
              <a:rPr sz="2400" spc="5" dirty="0">
                <a:latin typeface="Calibri"/>
                <a:cs typeface="Calibri"/>
              </a:rPr>
              <a:t> </a:t>
            </a:r>
            <a:r>
              <a:rPr lang="en-GB" sz="2400" spc="-10" dirty="0">
                <a:latin typeface="Calibri"/>
                <a:cs typeface="Calibri"/>
              </a:rPr>
              <a:t>T</a:t>
            </a:r>
            <a:r>
              <a:rPr sz="2400" spc="-10" dirty="0">
                <a:latin typeface="Calibri"/>
                <a:cs typeface="Calibri"/>
              </a:rPr>
              <a:t>echnology </a:t>
            </a:r>
            <a:r>
              <a:rPr sz="2400" spc="-525" dirty="0">
                <a:latin typeface="Calibri"/>
                <a:cs typeface="Calibri"/>
              </a:rPr>
              <a:t> </a:t>
            </a:r>
            <a:r>
              <a:rPr sz="2400" dirty="0">
                <a:latin typeface="Calibri"/>
                <a:cs typeface="Calibri"/>
              </a:rPr>
              <a:t>Music,</a:t>
            </a:r>
            <a:r>
              <a:rPr sz="2400" spc="-20" dirty="0">
                <a:latin typeface="Calibri"/>
                <a:cs typeface="Calibri"/>
              </a:rPr>
              <a:t> </a:t>
            </a:r>
            <a:r>
              <a:rPr sz="2400" spc="-15" dirty="0">
                <a:latin typeface="Calibri"/>
                <a:cs typeface="Calibri"/>
              </a:rPr>
              <a:t>Drama</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Computer</a:t>
            </a:r>
            <a:r>
              <a:rPr sz="2400" spc="-25" dirty="0">
                <a:latin typeface="Calibri"/>
                <a:cs typeface="Calibri"/>
              </a:rPr>
              <a:t> </a:t>
            </a:r>
            <a:r>
              <a:rPr sz="2400" dirty="0">
                <a:latin typeface="Calibri"/>
                <a:cs typeface="Calibri"/>
              </a:rPr>
              <a:t>Science.</a:t>
            </a:r>
          </a:p>
        </p:txBody>
      </p:sp>
      <p:sp>
        <p:nvSpPr>
          <p:cNvPr id="4" name="object 4"/>
          <p:cNvSpPr txBox="1"/>
          <p:nvPr/>
        </p:nvSpPr>
        <p:spPr>
          <a:xfrm>
            <a:off x="513587" y="5131308"/>
            <a:ext cx="2967355" cy="1260475"/>
          </a:xfrm>
          <a:prstGeom prst="rect">
            <a:avLst/>
          </a:prstGeom>
          <a:ln w="12192">
            <a:solidFill>
              <a:srgbClr val="000000"/>
            </a:solidFill>
          </a:ln>
        </p:spPr>
        <p:txBody>
          <a:bodyPr vert="horz" wrap="square" lIns="0" tIns="245745" rIns="0" bIns="0" rtlCol="0">
            <a:spAutoFit/>
          </a:bodyPr>
          <a:lstStyle/>
          <a:p>
            <a:pPr marL="737870" marR="144145" indent="-588645">
              <a:lnSpc>
                <a:spcPct val="100000"/>
              </a:lnSpc>
              <a:spcBef>
                <a:spcPts val="1935"/>
              </a:spcBef>
            </a:pPr>
            <a:r>
              <a:rPr sz="2400" dirty="0">
                <a:latin typeface="Calibri"/>
                <a:cs typeface="Calibri"/>
              </a:rPr>
              <a:t>MFL:</a:t>
            </a:r>
            <a:r>
              <a:rPr sz="2400" spc="-45" dirty="0">
                <a:latin typeface="Calibri"/>
                <a:cs typeface="Calibri"/>
              </a:rPr>
              <a:t> </a:t>
            </a:r>
            <a:r>
              <a:rPr sz="2400" spc="-10" dirty="0">
                <a:latin typeface="Calibri"/>
                <a:cs typeface="Calibri"/>
              </a:rPr>
              <a:t>French,</a:t>
            </a:r>
            <a:r>
              <a:rPr sz="2400" spc="-50" dirty="0">
                <a:latin typeface="Calibri"/>
                <a:cs typeface="Calibri"/>
              </a:rPr>
              <a:t> </a:t>
            </a:r>
            <a:r>
              <a:rPr sz="2400" dirty="0">
                <a:latin typeface="Calibri"/>
                <a:cs typeface="Calibri"/>
              </a:rPr>
              <a:t>German </a:t>
            </a:r>
            <a:r>
              <a:rPr sz="2400" spc="-530" dirty="0">
                <a:latin typeface="Calibri"/>
                <a:cs typeface="Calibri"/>
              </a:rPr>
              <a:t> </a:t>
            </a:r>
            <a:r>
              <a:rPr sz="2400" dirty="0">
                <a:latin typeface="Calibri"/>
                <a:cs typeface="Calibri"/>
              </a:rPr>
              <a:t>and</a:t>
            </a:r>
            <a:r>
              <a:rPr sz="2400" spc="-20" dirty="0">
                <a:latin typeface="Calibri"/>
                <a:cs typeface="Calibri"/>
              </a:rPr>
              <a:t> </a:t>
            </a:r>
            <a:r>
              <a:rPr sz="2400" spc="-5" dirty="0">
                <a:latin typeface="Calibri"/>
                <a:cs typeface="Calibri"/>
              </a:rPr>
              <a:t>Spanish</a:t>
            </a:r>
            <a:endParaRPr sz="2400" dirty="0">
              <a:latin typeface="Calibri"/>
              <a:cs typeface="Calibri"/>
            </a:endParaRPr>
          </a:p>
        </p:txBody>
      </p:sp>
      <p:sp>
        <p:nvSpPr>
          <p:cNvPr id="5" name="object 5"/>
          <p:cNvSpPr txBox="1"/>
          <p:nvPr/>
        </p:nvSpPr>
        <p:spPr>
          <a:xfrm>
            <a:off x="3660647" y="5131308"/>
            <a:ext cx="4829810" cy="1535677"/>
          </a:xfrm>
          <a:prstGeom prst="rect">
            <a:avLst/>
          </a:prstGeom>
          <a:ln w="12192">
            <a:solidFill>
              <a:srgbClr val="000000"/>
            </a:solidFill>
          </a:ln>
        </p:spPr>
        <p:txBody>
          <a:bodyPr vert="horz" wrap="square" lIns="0" tIns="57785" rIns="0" bIns="0" rtlCol="0" anchor="t">
            <a:spAutoFit/>
          </a:bodyPr>
          <a:lstStyle/>
          <a:p>
            <a:pPr marL="179070" marR="165100" indent="-6985" algn="ctr">
              <a:spcBef>
                <a:spcPts val="455"/>
              </a:spcBef>
            </a:pPr>
            <a:r>
              <a:rPr sz="2400" spc="-5" dirty="0">
                <a:latin typeface="Calibri"/>
                <a:cs typeface="Calibri"/>
              </a:rPr>
              <a:t>Specialist </a:t>
            </a:r>
            <a:r>
              <a:rPr sz="2400" spc="-10" dirty="0">
                <a:latin typeface="Calibri"/>
                <a:cs typeface="Calibri"/>
              </a:rPr>
              <a:t>rooms: </a:t>
            </a:r>
            <a:r>
              <a:rPr sz="2400" spc="-5" dirty="0">
                <a:latin typeface="Calibri"/>
                <a:cs typeface="Calibri"/>
              </a:rPr>
              <a:t>Fully </a:t>
            </a:r>
            <a:r>
              <a:rPr sz="2400" dirty="0">
                <a:latin typeface="Calibri"/>
                <a:cs typeface="Calibri"/>
              </a:rPr>
              <a:t>equipped</a:t>
            </a:r>
            <a:r>
              <a:rPr lang="en-US" sz="2400" dirty="0">
                <a:latin typeface="Calibri"/>
                <a:cs typeface="Calibri"/>
              </a:rPr>
              <a:t> </a:t>
            </a:r>
            <a:r>
              <a:rPr sz="2400" spc="5" dirty="0">
                <a:latin typeface="Calibri"/>
                <a:cs typeface="Calibri"/>
              </a:rPr>
              <a:t> </a:t>
            </a:r>
            <a:r>
              <a:rPr sz="2400" dirty="0">
                <a:latin typeface="Calibri"/>
                <a:cs typeface="Calibri"/>
              </a:rPr>
              <a:t>science labs, </a:t>
            </a:r>
            <a:r>
              <a:rPr lang="en-US" sz="2400" spc="-5">
                <a:latin typeface="Calibri"/>
                <a:cs typeface="Calibri"/>
              </a:rPr>
              <a:t>purpose-built</a:t>
            </a:r>
            <a:r>
              <a:rPr lang="en-US" sz="2400" spc="-5" dirty="0">
                <a:latin typeface="Calibri"/>
                <a:cs typeface="Calibri"/>
              </a:rPr>
              <a:t> </a:t>
            </a:r>
            <a:r>
              <a:rPr sz="2400" spc="-15" dirty="0">
                <a:latin typeface="Calibri"/>
                <a:cs typeface="Calibri"/>
              </a:rPr>
              <a:t>DT </a:t>
            </a:r>
            <a:r>
              <a:rPr sz="2400" spc="-5" dirty="0">
                <a:latin typeface="Calibri"/>
                <a:cs typeface="Calibri"/>
              </a:rPr>
              <a:t>block,</a:t>
            </a:r>
            <a:r>
              <a:rPr lang="en-US" sz="2400" spc="-5" dirty="0">
                <a:latin typeface="Calibri"/>
                <a:cs typeface="Calibri"/>
              </a:rPr>
              <a:t> </a:t>
            </a:r>
            <a:r>
              <a:rPr sz="2400" spc="-530" dirty="0">
                <a:latin typeface="Calibri"/>
                <a:cs typeface="Calibri"/>
              </a:rPr>
              <a:t> </a:t>
            </a:r>
            <a:r>
              <a:rPr sz="2400" spc="-15" dirty="0">
                <a:latin typeface="Calibri"/>
                <a:cs typeface="Calibri"/>
              </a:rPr>
              <a:t>Food </a:t>
            </a:r>
            <a:r>
              <a:rPr lang="en-GB" sz="2400" spc="-5" dirty="0">
                <a:latin typeface="Calibri"/>
                <a:cs typeface="Calibri"/>
              </a:rPr>
              <a:t>T</a:t>
            </a:r>
            <a:r>
              <a:rPr sz="2400" spc="-5" dirty="0">
                <a:latin typeface="Calibri"/>
                <a:cs typeface="Calibri"/>
              </a:rPr>
              <a:t>echnology</a:t>
            </a:r>
            <a:r>
              <a:rPr sz="2400" spc="-25" dirty="0">
                <a:latin typeface="Calibri"/>
                <a:cs typeface="Calibri"/>
              </a:rPr>
              <a:t> </a:t>
            </a:r>
            <a:r>
              <a:rPr sz="2400" spc="-10" dirty="0">
                <a:latin typeface="Calibri"/>
                <a:cs typeface="Calibri"/>
              </a:rPr>
              <a:t>suite,</a:t>
            </a:r>
            <a:r>
              <a:rPr sz="2400" spc="-5" dirty="0">
                <a:latin typeface="Calibri"/>
                <a:cs typeface="Calibri"/>
              </a:rPr>
              <a:t> </a:t>
            </a:r>
            <a:r>
              <a:rPr sz="2400" dirty="0">
                <a:latin typeface="Calibri"/>
                <a:cs typeface="Calibri"/>
              </a:rPr>
              <a:t>ICT</a:t>
            </a:r>
            <a:r>
              <a:rPr sz="2400" spc="-30" dirty="0">
                <a:latin typeface="Calibri"/>
                <a:cs typeface="Calibri"/>
              </a:rPr>
              <a:t> </a:t>
            </a:r>
            <a:r>
              <a:rPr sz="2400" spc="-5" dirty="0">
                <a:latin typeface="Calibri"/>
                <a:cs typeface="Calibri"/>
              </a:rPr>
              <a:t>facilities.</a:t>
            </a:r>
            <a:endParaRPr sz="2400" dirty="0">
              <a:latin typeface="Calibri"/>
              <a:cs typeface="Calibri"/>
            </a:endParaRPr>
          </a:p>
        </p:txBody>
      </p:sp>
      <p:sp>
        <p:nvSpPr>
          <p:cNvPr id="6" name="object 6"/>
          <p:cNvSpPr txBox="1"/>
          <p:nvPr/>
        </p:nvSpPr>
        <p:spPr>
          <a:xfrm>
            <a:off x="8778240" y="5131308"/>
            <a:ext cx="2967355" cy="1260475"/>
          </a:xfrm>
          <a:prstGeom prst="rect">
            <a:avLst/>
          </a:prstGeom>
          <a:ln w="12192">
            <a:solidFill>
              <a:srgbClr val="000000"/>
            </a:solidFill>
          </a:ln>
        </p:spPr>
        <p:txBody>
          <a:bodyPr vert="horz" wrap="square" lIns="0" tIns="62865" rIns="0" bIns="0" rtlCol="0">
            <a:spAutoFit/>
          </a:bodyPr>
          <a:lstStyle/>
          <a:p>
            <a:pPr marL="201930" marR="194310" algn="ctr">
              <a:lnSpc>
                <a:spcPct val="100000"/>
              </a:lnSpc>
              <a:spcBef>
                <a:spcPts val="495"/>
              </a:spcBef>
            </a:pPr>
            <a:r>
              <a:rPr sz="2400" spc="-30" dirty="0">
                <a:latin typeface="Calibri"/>
                <a:cs typeface="Calibri"/>
              </a:rPr>
              <a:t>Teaching</a:t>
            </a:r>
            <a:r>
              <a:rPr sz="2400" spc="-20" dirty="0">
                <a:latin typeface="Calibri"/>
                <a:cs typeface="Calibri"/>
              </a:rPr>
              <a:t> </a:t>
            </a:r>
            <a:r>
              <a:rPr sz="2400" spc="-15" dirty="0">
                <a:latin typeface="Calibri"/>
                <a:cs typeface="Calibri"/>
              </a:rPr>
              <a:t>groups</a:t>
            </a:r>
            <a:r>
              <a:rPr sz="2400" spc="-20" dirty="0">
                <a:latin typeface="Calibri"/>
                <a:cs typeface="Calibri"/>
              </a:rPr>
              <a:t> </a:t>
            </a:r>
            <a:r>
              <a:rPr sz="2400" spc="-15" dirty="0">
                <a:latin typeface="Calibri"/>
                <a:cs typeface="Calibri"/>
              </a:rPr>
              <a:t>are </a:t>
            </a:r>
            <a:r>
              <a:rPr sz="2400" spc="-10" dirty="0">
                <a:latin typeface="Calibri"/>
                <a:cs typeface="Calibri"/>
              </a:rPr>
              <a:t> </a:t>
            </a:r>
            <a:r>
              <a:rPr sz="2400" spc="-5" dirty="0">
                <a:latin typeface="Calibri"/>
                <a:cs typeface="Calibri"/>
              </a:rPr>
              <a:t>not</a:t>
            </a:r>
            <a:r>
              <a:rPr sz="2400" spc="-50" dirty="0">
                <a:latin typeface="Calibri"/>
                <a:cs typeface="Calibri"/>
              </a:rPr>
              <a:t> </a:t>
            </a:r>
            <a:r>
              <a:rPr sz="2400" spc="-5" dirty="0">
                <a:latin typeface="Calibri"/>
                <a:cs typeface="Calibri"/>
              </a:rPr>
              <a:t>designed</a:t>
            </a:r>
            <a:r>
              <a:rPr sz="2400" spc="-45" dirty="0">
                <a:latin typeface="Calibri"/>
                <a:cs typeface="Calibri"/>
              </a:rPr>
              <a:t> </a:t>
            </a:r>
            <a:r>
              <a:rPr sz="2400" spc="-10" dirty="0">
                <a:latin typeface="Calibri"/>
                <a:cs typeface="Calibri"/>
              </a:rPr>
              <a:t>around </a:t>
            </a:r>
            <a:r>
              <a:rPr sz="2400" spc="-525" dirty="0">
                <a:latin typeface="Calibri"/>
                <a:cs typeface="Calibri"/>
              </a:rPr>
              <a:t> </a:t>
            </a:r>
            <a:r>
              <a:rPr sz="2400" spc="-5" dirty="0">
                <a:latin typeface="Calibri"/>
                <a:cs typeface="Calibri"/>
              </a:rPr>
              <a:t>friendship </a:t>
            </a:r>
            <a:r>
              <a:rPr sz="2400" spc="-15" dirty="0">
                <a:latin typeface="Calibri"/>
                <a:cs typeface="Calibri"/>
              </a:rPr>
              <a:t>groups</a:t>
            </a:r>
            <a:endParaRPr sz="2400" dirty="0">
              <a:latin typeface="Calibri"/>
              <a:cs typeface="Calibri"/>
            </a:endParaRPr>
          </a:p>
        </p:txBody>
      </p:sp>
      <p:sp>
        <p:nvSpPr>
          <p:cNvPr id="9" name="TextBox 8">
            <a:extLst>
              <a:ext uri="{FF2B5EF4-FFF2-40B4-BE49-F238E27FC236}">
                <a16:creationId xmlns:a16="http://schemas.microsoft.com/office/drawing/2014/main" id="{B30AF782-90CE-B762-40C7-433F2A2C082B}"/>
              </a:ext>
            </a:extLst>
          </p:cNvPr>
          <p:cNvSpPr txBox="1"/>
          <p:nvPr/>
        </p:nvSpPr>
        <p:spPr>
          <a:xfrm>
            <a:off x="4830542" y="459925"/>
            <a:ext cx="59805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LEARNING</a:t>
            </a:r>
            <a:endParaRPr lang="en-US" dirty="0"/>
          </a:p>
        </p:txBody>
      </p:sp>
    </p:spTree>
    <p:extLst>
      <p:ext uri="{BB962C8B-B14F-4D97-AF65-F5344CB8AC3E}">
        <p14:creationId xmlns:p14="http://schemas.microsoft.com/office/powerpoint/2010/main" val="252368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03E9-4061-695B-0102-FA1BFFDEB084}"/>
              </a:ext>
            </a:extLst>
          </p:cNvPr>
          <p:cNvSpPr>
            <a:spLocks noGrp="1"/>
          </p:cNvSpPr>
          <p:nvPr>
            <p:ph type="title"/>
          </p:nvPr>
        </p:nvSpPr>
        <p:spPr>
          <a:xfrm>
            <a:off x="803564" y="1542326"/>
            <a:ext cx="10515600" cy="1325563"/>
          </a:xfrm>
        </p:spPr>
        <p:txBody>
          <a:bodyPr>
            <a:normAutofit/>
          </a:bodyPr>
          <a:lstStyle/>
          <a:p>
            <a:pPr algn="ctr"/>
            <a:r>
              <a:rPr lang="en-US" sz="4000" dirty="0">
                <a:latin typeface="Elephant"/>
              </a:rPr>
              <a:t>To </a:t>
            </a:r>
            <a:r>
              <a:rPr lang="en-US" sz="4000" dirty="0" err="1">
                <a:latin typeface="Elephant"/>
              </a:rPr>
              <a:t>Taverham</a:t>
            </a:r>
            <a:r>
              <a:rPr lang="en-US" sz="4000" dirty="0">
                <a:latin typeface="Elephant"/>
              </a:rPr>
              <a:t> High School</a:t>
            </a:r>
            <a:endParaRPr lang="en-US"/>
          </a:p>
        </p:txBody>
      </p:sp>
      <p:pic>
        <p:nvPicPr>
          <p:cNvPr id="4" name="Picture 4" descr="A picture containing vector graphics&#10;&#10;Description automatically generated">
            <a:extLst>
              <a:ext uri="{FF2B5EF4-FFF2-40B4-BE49-F238E27FC236}">
                <a16:creationId xmlns:a16="http://schemas.microsoft.com/office/drawing/2014/main" id="{0C90C493-5A8E-392E-322A-B9E4D048FEF0}"/>
              </a:ext>
            </a:extLst>
          </p:cNvPr>
          <p:cNvPicPr>
            <a:picLocks noGrp="1" noChangeAspect="1"/>
          </p:cNvPicPr>
          <p:nvPr>
            <p:ph idx="1"/>
          </p:nvPr>
        </p:nvPicPr>
        <p:blipFill>
          <a:blip r:embed="rId2"/>
          <a:stretch>
            <a:fillRect/>
          </a:stretch>
        </p:blipFill>
        <p:spPr>
          <a:xfrm>
            <a:off x="4268306" y="-2377"/>
            <a:ext cx="3578057" cy="1656779"/>
          </a:xfrm>
        </p:spPr>
      </p:pic>
      <p:pic>
        <p:nvPicPr>
          <p:cNvPr id="6" name="Picture 5" descr="A picture containing text&#10;&#10;Description automatically generated">
            <a:extLst>
              <a:ext uri="{FF2B5EF4-FFF2-40B4-BE49-F238E27FC236}">
                <a16:creationId xmlns:a16="http://schemas.microsoft.com/office/drawing/2014/main" id="{9BB42FF8-E303-7CAA-3778-56F2B00503FD}"/>
              </a:ext>
            </a:extLst>
          </p:cNvPr>
          <p:cNvPicPr>
            <a:picLocks noChangeAspect="1"/>
          </p:cNvPicPr>
          <p:nvPr/>
        </p:nvPicPr>
        <p:blipFill>
          <a:blip r:embed="rId3"/>
          <a:stretch>
            <a:fillRect/>
          </a:stretch>
        </p:blipFill>
        <p:spPr>
          <a:xfrm>
            <a:off x="9650196" y="5644382"/>
            <a:ext cx="2448819" cy="1075765"/>
          </a:xfrm>
          <a:prstGeom prst="rect">
            <a:avLst/>
          </a:prstGeom>
        </p:spPr>
      </p:pic>
      <p:sp>
        <p:nvSpPr>
          <p:cNvPr id="8" name="Title 1">
            <a:extLst>
              <a:ext uri="{FF2B5EF4-FFF2-40B4-BE49-F238E27FC236}">
                <a16:creationId xmlns:a16="http://schemas.microsoft.com/office/drawing/2014/main" id="{792EC32C-096E-5B93-C179-64102F05DFBF}"/>
              </a:ext>
            </a:extLst>
          </p:cNvPr>
          <p:cNvSpPr txBox="1">
            <a:spLocks/>
          </p:cNvSpPr>
          <p:nvPr/>
        </p:nvSpPr>
        <p:spPr>
          <a:xfrm>
            <a:off x="805873" y="4985180"/>
            <a:ext cx="105156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marL="285750" indent="-285750">
              <a:lnSpc>
                <a:spcPct val="90000"/>
              </a:lnSpc>
              <a:spcBef>
                <a:spcPts val="1000"/>
              </a:spcBef>
              <a:buFont typeface="Arial"/>
              <a:buChar char="•"/>
            </a:pPr>
            <a:r>
              <a:rPr lang="en-GB" sz="2400" dirty="0">
                <a:latin typeface="Univers Condensed"/>
                <a:ea typeface="Calibri"/>
                <a:cs typeface="Calibri"/>
              </a:rPr>
              <a:t>We are really looking forward to welcoming you all to be part of our school community. </a:t>
            </a:r>
            <a:endParaRPr lang="en-US" sz="2400">
              <a:latin typeface="Univers Condensed"/>
              <a:ea typeface="Calibri"/>
              <a:cs typeface="Calibri"/>
            </a:endParaRPr>
          </a:p>
          <a:p>
            <a:pPr marL="285750" indent="-285750">
              <a:lnSpc>
                <a:spcPct val="90000"/>
              </a:lnSpc>
              <a:spcBef>
                <a:spcPts val="1000"/>
              </a:spcBef>
              <a:buFont typeface="Arial"/>
              <a:buChar char="•"/>
            </a:pPr>
            <a:r>
              <a:rPr lang="en-GB" sz="2400" dirty="0">
                <a:latin typeface="Univers Condensed"/>
                <a:ea typeface="Calibri"/>
                <a:cs typeface="Calibri"/>
              </a:rPr>
              <a:t>In this presentation you will find useful information, photos of people you will meet and places your child will discover in September.</a:t>
            </a:r>
            <a:r>
              <a:rPr lang="en-GB" sz="2400" dirty="0">
                <a:latin typeface="Elephant"/>
                <a:ea typeface="Calibri"/>
                <a:cs typeface="Calibri"/>
              </a:rPr>
              <a:t> </a:t>
            </a:r>
            <a:endParaRPr lang="en-US" sz="2400">
              <a:latin typeface="Elephant"/>
              <a:ea typeface="Calibri"/>
              <a:cs typeface="Calibri"/>
            </a:endParaRPr>
          </a:p>
          <a:p>
            <a:pPr algn="ctr"/>
            <a:endParaRPr lang="en-US" sz="2800" dirty="0">
              <a:latin typeface="Elephant"/>
            </a:endParaRPr>
          </a:p>
        </p:txBody>
      </p:sp>
      <p:pic>
        <p:nvPicPr>
          <p:cNvPr id="10" name="Picture 10" descr="A picture containing sky, outdoor, empty&#10;&#10;Description automatically generated">
            <a:extLst>
              <a:ext uri="{FF2B5EF4-FFF2-40B4-BE49-F238E27FC236}">
                <a16:creationId xmlns:a16="http://schemas.microsoft.com/office/drawing/2014/main" id="{5A1E17BB-F474-D45E-8138-43A6C9574B3A}"/>
              </a:ext>
            </a:extLst>
          </p:cNvPr>
          <p:cNvPicPr>
            <a:picLocks noChangeAspect="1"/>
          </p:cNvPicPr>
          <p:nvPr/>
        </p:nvPicPr>
        <p:blipFill>
          <a:blip r:embed="rId4"/>
          <a:stretch>
            <a:fillRect/>
          </a:stretch>
        </p:blipFill>
        <p:spPr>
          <a:xfrm>
            <a:off x="4379343" y="2526239"/>
            <a:ext cx="3375803" cy="2078693"/>
          </a:xfrm>
          <a:prstGeom prst="rect">
            <a:avLst/>
          </a:prstGeom>
        </p:spPr>
      </p:pic>
    </p:spTree>
    <p:extLst>
      <p:ext uri="{BB962C8B-B14F-4D97-AF65-F5344CB8AC3E}">
        <p14:creationId xmlns:p14="http://schemas.microsoft.com/office/powerpoint/2010/main" val="420682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latin typeface="Rockwell"/>
              <a:cs typeface="Calibri"/>
            </a:endParaRP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190180" y="-77746"/>
            <a:ext cx="2957308" cy="1808889"/>
          </a:xfrm>
          <a:prstGeom prst="rect">
            <a:avLst/>
          </a:prstGeom>
        </p:spPr>
      </p:pic>
      <p:sp>
        <p:nvSpPr>
          <p:cNvPr id="6" name="object 3">
            <a:extLst>
              <a:ext uri="{FF2B5EF4-FFF2-40B4-BE49-F238E27FC236}">
                <a16:creationId xmlns:a16="http://schemas.microsoft.com/office/drawing/2014/main" id="{82B38850-711F-AF4E-C664-9DEEFC76A298}"/>
              </a:ext>
            </a:extLst>
          </p:cNvPr>
          <p:cNvSpPr txBox="1"/>
          <p:nvPr/>
        </p:nvSpPr>
        <p:spPr>
          <a:xfrm>
            <a:off x="282284" y="2489423"/>
            <a:ext cx="11878502" cy="4372992"/>
          </a:xfrm>
          <a:prstGeom prst="rect">
            <a:avLst/>
          </a:prstGeom>
        </p:spPr>
        <p:txBody>
          <a:bodyPr vert="horz" wrap="square" lIns="0" tIns="1270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3239770">
              <a:spcBef>
                <a:spcPts val="100"/>
              </a:spcBef>
              <a:buFont typeface="Arial"/>
              <a:buChar char="•"/>
              <a:tabLst>
                <a:tab pos="241300" algn="l"/>
              </a:tabLst>
            </a:pPr>
            <a:r>
              <a:rPr lang="en-GB" sz="2400" spc="-65" dirty="0">
                <a:latin typeface="Rockwell"/>
                <a:cs typeface="Calibri"/>
              </a:rPr>
              <a:t> </a:t>
            </a:r>
            <a:r>
              <a:rPr sz="2400" spc="-65" dirty="0">
                <a:latin typeface="Rockwell"/>
                <a:cs typeface="Calibri"/>
              </a:rPr>
              <a:t>We</a:t>
            </a:r>
            <a:r>
              <a:rPr sz="2400" spc="-5" dirty="0">
                <a:latin typeface="Rockwell"/>
                <a:cs typeface="Calibri"/>
              </a:rPr>
              <a:t> </a:t>
            </a:r>
            <a:r>
              <a:rPr sz="2400" spc="-10" dirty="0">
                <a:latin typeface="Rockwell"/>
                <a:cs typeface="Calibri"/>
              </a:rPr>
              <a:t>use</a:t>
            </a:r>
            <a:r>
              <a:rPr sz="2400" spc="15" dirty="0">
                <a:latin typeface="Rockwell"/>
                <a:cs typeface="Calibri"/>
              </a:rPr>
              <a:t> </a:t>
            </a:r>
            <a:r>
              <a:rPr sz="2400" spc="-5" dirty="0">
                <a:latin typeface="Rockwell"/>
                <a:cs typeface="Calibri"/>
              </a:rPr>
              <a:t>the</a:t>
            </a:r>
            <a:r>
              <a:rPr sz="2400" dirty="0">
                <a:latin typeface="Rockwell"/>
                <a:cs typeface="Calibri"/>
              </a:rPr>
              <a:t> </a:t>
            </a:r>
            <a:r>
              <a:rPr sz="2400" spc="-10" dirty="0">
                <a:latin typeface="Rockwell"/>
                <a:cs typeface="Calibri"/>
              </a:rPr>
              <a:t>online</a:t>
            </a:r>
            <a:r>
              <a:rPr sz="2400" spc="15" dirty="0">
                <a:latin typeface="Rockwell"/>
                <a:cs typeface="Calibri"/>
              </a:rPr>
              <a:t> </a:t>
            </a:r>
            <a:r>
              <a:rPr sz="2400" spc="-30" dirty="0">
                <a:latin typeface="Rockwell"/>
                <a:cs typeface="Calibri"/>
              </a:rPr>
              <a:t>system</a:t>
            </a:r>
            <a:r>
              <a:rPr sz="2400" spc="15" dirty="0">
                <a:latin typeface="Rockwell"/>
                <a:cs typeface="Calibri"/>
              </a:rPr>
              <a:t> </a:t>
            </a:r>
            <a:r>
              <a:rPr sz="2400" b="1" spc="-10" dirty="0">
                <a:latin typeface="Rockwell"/>
                <a:cs typeface="Calibri"/>
              </a:rPr>
              <a:t>Show</a:t>
            </a:r>
            <a:r>
              <a:rPr sz="2400" b="1" spc="15" dirty="0">
                <a:latin typeface="Rockwell"/>
                <a:cs typeface="Calibri"/>
              </a:rPr>
              <a:t> </a:t>
            </a:r>
            <a:r>
              <a:rPr sz="2400" b="1" spc="-5" dirty="0">
                <a:latin typeface="Rockwell"/>
                <a:cs typeface="Calibri"/>
              </a:rPr>
              <a:t>My </a:t>
            </a:r>
            <a:r>
              <a:rPr sz="2400" b="1" spc="-10" dirty="0">
                <a:latin typeface="Rockwell"/>
                <a:cs typeface="Calibri"/>
              </a:rPr>
              <a:t>Homework</a:t>
            </a:r>
            <a:r>
              <a:rPr lang="en-US" sz="2400" b="1" spc="-10" dirty="0">
                <a:latin typeface="Rockwell"/>
                <a:cs typeface="Calibri"/>
              </a:rPr>
              <a:t> </a:t>
            </a:r>
            <a:r>
              <a:rPr lang="en-US" sz="2400" spc="-10" dirty="0">
                <a:latin typeface="Rockwell"/>
                <a:cs typeface="Calibri"/>
              </a:rPr>
              <a:t>to record and set homework. </a:t>
            </a:r>
            <a:endParaRPr lang="en-US" sz="2400" b="1" spc="5" dirty="0">
              <a:latin typeface="Rockwell"/>
              <a:cs typeface="Calibri"/>
            </a:endParaRPr>
          </a:p>
          <a:p>
            <a:pPr marL="12700" marR="3239770">
              <a:spcBef>
                <a:spcPts val="100"/>
              </a:spcBef>
              <a:tabLst>
                <a:tab pos="241300" algn="l"/>
              </a:tabLst>
            </a:pPr>
            <a:endParaRPr sz="2400" dirty="0">
              <a:latin typeface="Rockwell"/>
              <a:cs typeface="Calibri"/>
            </a:endParaRPr>
          </a:p>
          <a:p>
            <a:pPr marL="241300" indent="-228600">
              <a:spcBef>
                <a:spcPts val="335"/>
              </a:spcBef>
              <a:buFont typeface="Arial"/>
              <a:buChar char="•"/>
              <a:tabLst>
                <a:tab pos="241300" algn="l"/>
              </a:tabLst>
            </a:pPr>
            <a:r>
              <a:rPr sz="2400" spc="-20" dirty="0">
                <a:latin typeface="Rockwell"/>
                <a:cs typeface="Calibri"/>
              </a:rPr>
              <a:t>Reminders</a:t>
            </a:r>
            <a:r>
              <a:rPr sz="2400" spc="30" dirty="0">
                <a:latin typeface="Rockwell"/>
                <a:cs typeface="Calibri"/>
              </a:rPr>
              <a:t> </a:t>
            </a:r>
            <a:r>
              <a:rPr lang="en-GB" sz="2400" spc="-10" dirty="0">
                <a:latin typeface="Rockwell"/>
                <a:cs typeface="Calibri"/>
              </a:rPr>
              <a:t>are </a:t>
            </a:r>
            <a:r>
              <a:rPr sz="2400" spc="-10" dirty="0">
                <a:latin typeface="Rockwell"/>
                <a:cs typeface="Calibri"/>
              </a:rPr>
              <a:t>set</a:t>
            </a:r>
            <a:r>
              <a:rPr sz="2400" spc="-5" dirty="0">
                <a:latin typeface="Rockwell"/>
                <a:cs typeface="Calibri"/>
              </a:rPr>
              <a:t> </a:t>
            </a:r>
            <a:r>
              <a:rPr sz="2400" spc="-25" dirty="0">
                <a:latin typeface="Rockwell"/>
                <a:cs typeface="Calibri"/>
              </a:rPr>
              <a:t>for</a:t>
            </a:r>
            <a:r>
              <a:rPr sz="2400" dirty="0">
                <a:latin typeface="Rockwell"/>
                <a:cs typeface="Calibri"/>
              </a:rPr>
              <a:t> </a:t>
            </a:r>
            <a:r>
              <a:rPr sz="2400" spc="-15" dirty="0">
                <a:latin typeface="Rockwell"/>
                <a:cs typeface="Calibri"/>
              </a:rPr>
              <a:t>students</a:t>
            </a:r>
            <a:r>
              <a:rPr sz="2400" spc="55" dirty="0">
                <a:latin typeface="Rockwell"/>
                <a:cs typeface="Calibri"/>
              </a:rPr>
              <a:t> </a:t>
            </a:r>
            <a:r>
              <a:rPr sz="2400" spc="-5" dirty="0">
                <a:latin typeface="Rockwell"/>
                <a:cs typeface="Calibri"/>
              </a:rPr>
              <a:t>and</a:t>
            </a:r>
            <a:r>
              <a:rPr lang="en-GB" sz="2400" spc="15" dirty="0">
                <a:latin typeface="Rockwell"/>
                <a:cs typeface="Calibri"/>
              </a:rPr>
              <a:t> </a:t>
            </a:r>
            <a:r>
              <a:rPr sz="2400" spc="-25" dirty="0">
                <a:latin typeface="Rockwell"/>
                <a:cs typeface="Calibri"/>
              </a:rPr>
              <a:t>you</a:t>
            </a:r>
            <a:r>
              <a:rPr lang="en-GB" sz="2400" dirty="0">
                <a:latin typeface="Rockwell"/>
                <a:cs typeface="Calibri"/>
              </a:rPr>
              <a:t> </a:t>
            </a:r>
            <a:r>
              <a:rPr sz="2400" spc="-10" dirty="0">
                <a:latin typeface="Rockwell"/>
                <a:cs typeface="Calibri"/>
              </a:rPr>
              <a:t>can</a:t>
            </a:r>
            <a:r>
              <a:rPr sz="2400" spc="5" dirty="0">
                <a:latin typeface="Rockwell"/>
                <a:cs typeface="Calibri"/>
              </a:rPr>
              <a:t> </a:t>
            </a:r>
            <a:r>
              <a:rPr sz="2400" spc="-10" dirty="0">
                <a:latin typeface="Rockwell"/>
                <a:cs typeface="Calibri"/>
              </a:rPr>
              <a:t>view</a:t>
            </a:r>
            <a:r>
              <a:rPr lang="en-GB" sz="2400" spc="-10" dirty="0">
                <a:latin typeface="Rockwell"/>
                <a:cs typeface="Calibri"/>
              </a:rPr>
              <a:t> these</a:t>
            </a:r>
            <a:r>
              <a:rPr lang="en-GB" sz="2400" spc="-5" dirty="0">
                <a:latin typeface="Rockwell"/>
                <a:cs typeface="Calibri"/>
              </a:rPr>
              <a:t> at home </a:t>
            </a:r>
            <a:r>
              <a:rPr sz="2400" spc="-10" dirty="0">
                <a:latin typeface="Rockwell"/>
                <a:cs typeface="Calibri"/>
              </a:rPr>
              <a:t>via</a:t>
            </a:r>
            <a:r>
              <a:rPr sz="2400" spc="-5" dirty="0">
                <a:latin typeface="Rockwell"/>
                <a:cs typeface="Calibri"/>
              </a:rPr>
              <a:t> the</a:t>
            </a:r>
            <a:r>
              <a:rPr sz="2400" spc="5" dirty="0">
                <a:latin typeface="Rockwell"/>
                <a:cs typeface="Calibri"/>
              </a:rPr>
              <a:t> </a:t>
            </a:r>
            <a:r>
              <a:rPr sz="2400" spc="-15" dirty="0">
                <a:latin typeface="Rockwell"/>
                <a:cs typeface="Calibri"/>
              </a:rPr>
              <a:t>website</a:t>
            </a:r>
            <a:r>
              <a:rPr sz="2400" spc="-5" dirty="0">
                <a:latin typeface="Rockwell"/>
                <a:cs typeface="Calibri"/>
              </a:rPr>
              <a:t> or</a:t>
            </a:r>
            <a:r>
              <a:rPr lang="en-US" sz="2400" spc="-5" dirty="0">
                <a:latin typeface="Rockwell"/>
                <a:cs typeface="Calibri"/>
              </a:rPr>
              <a:t> on </a:t>
            </a:r>
            <a:r>
              <a:rPr sz="2400" spc="-15" dirty="0">
                <a:latin typeface="Rockwell"/>
                <a:cs typeface="Calibri"/>
              </a:rPr>
              <a:t>your</a:t>
            </a:r>
            <a:r>
              <a:rPr sz="2400" spc="15" dirty="0">
                <a:latin typeface="Rockwell"/>
                <a:cs typeface="Calibri"/>
              </a:rPr>
              <a:t> </a:t>
            </a:r>
            <a:r>
              <a:rPr sz="2400" spc="-10" dirty="0">
                <a:latin typeface="Rockwell"/>
                <a:cs typeface="Calibri"/>
              </a:rPr>
              <a:t>phone</a:t>
            </a:r>
            <a:r>
              <a:rPr lang="en-GB" sz="2400" spc="-10" dirty="0">
                <a:latin typeface="Rockwell"/>
                <a:cs typeface="Calibri"/>
              </a:rPr>
              <a:t> via an app.</a:t>
            </a:r>
            <a:endParaRPr sz="2400" dirty="0">
              <a:latin typeface="Rockwell"/>
              <a:cs typeface="Calibri"/>
            </a:endParaRPr>
          </a:p>
          <a:p>
            <a:pPr>
              <a:lnSpc>
                <a:spcPct val="100000"/>
              </a:lnSpc>
              <a:spcBef>
                <a:spcPts val="15"/>
              </a:spcBef>
            </a:pPr>
            <a:endParaRPr sz="2400" dirty="0">
              <a:latin typeface="Rockwell"/>
              <a:cs typeface="Calibri"/>
            </a:endParaRPr>
          </a:p>
          <a:p>
            <a:pPr marL="241300" indent="-228600">
              <a:buFont typeface="Arial"/>
              <a:buChar char="•"/>
              <a:tabLst>
                <a:tab pos="241300" algn="l"/>
              </a:tabLst>
            </a:pPr>
            <a:r>
              <a:rPr lang="en-GB" sz="2400" spc="-55" dirty="0">
                <a:latin typeface="Rockwell"/>
                <a:cs typeface="Calibri"/>
              </a:rPr>
              <a:t>Students </a:t>
            </a:r>
            <a:r>
              <a:rPr sz="2400" spc="-5" dirty="0">
                <a:latin typeface="Rockwell"/>
                <a:cs typeface="Calibri"/>
              </a:rPr>
              <a:t>will</a:t>
            </a:r>
            <a:r>
              <a:rPr sz="2400" dirty="0">
                <a:latin typeface="Rockwell"/>
                <a:cs typeface="Calibri"/>
              </a:rPr>
              <a:t> </a:t>
            </a:r>
            <a:r>
              <a:rPr sz="2400" spc="-5" dirty="0">
                <a:latin typeface="Rockwell"/>
                <a:cs typeface="Calibri"/>
              </a:rPr>
              <a:t>also </a:t>
            </a:r>
            <a:r>
              <a:rPr sz="2400" spc="-15" dirty="0">
                <a:latin typeface="Rockwell"/>
                <a:cs typeface="Calibri"/>
              </a:rPr>
              <a:t>receive</a:t>
            </a:r>
            <a:r>
              <a:rPr sz="2400" spc="-5" dirty="0">
                <a:latin typeface="Rockwell"/>
                <a:cs typeface="Calibri"/>
              </a:rPr>
              <a:t> a </a:t>
            </a:r>
            <a:r>
              <a:rPr lang="en-GB" sz="2400" spc="-5" dirty="0">
                <a:latin typeface="Rockwell"/>
                <a:cs typeface="Calibri"/>
              </a:rPr>
              <a:t>diary</a:t>
            </a:r>
            <a:r>
              <a:rPr sz="2400" spc="10" dirty="0">
                <a:latin typeface="Rockwell"/>
                <a:cs typeface="Calibri"/>
              </a:rPr>
              <a:t> </a:t>
            </a:r>
            <a:r>
              <a:rPr sz="2400" spc="-20" dirty="0">
                <a:latin typeface="Rockwell"/>
                <a:cs typeface="Calibri"/>
              </a:rPr>
              <a:t>to</a:t>
            </a:r>
            <a:r>
              <a:rPr sz="2400" spc="-5" dirty="0">
                <a:latin typeface="Rockwell"/>
                <a:cs typeface="Calibri"/>
              </a:rPr>
              <a:t> </a:t>
            </a:r>
            <a:r>
              <a:rPr lang="en-GB" sz="2400" spc="-20" dirty="0">
                <a:latin typeface="Rockwell"/>
                <a:cs typeface="Calibri"/>
              </a:rPr>
              <a:t>write down</a:t>
            </a:r>
            <a:r>
              <a:rPr sz="2400" dirty="0">
                <a:latin typeface="Rockwell"/>
                <a:cs typeface="Calibri"/>
              </a:rPr>
              <a:t> </a:t>
            </a:r>
            <a:r>
              <a:rPr sz="2400" spc="-20" dirty="0">
                <a:latin typeface="Rockwell"/>
                <a:cs typeface="Calibri"/>
              </a:rPr>
              <a:t>any</a:t>
            </a:r>
            <a:r>
              <a:rPr sz="2400" dirty="0">
                <a:latin typeface="Rockwell"/>
                <a:cs typeface="Calibri"/>
              </a:rPr>
              <a:t> </a:t>
            </a:r>
            <a:r>
              <a:rPr sz="2400" spc="-10" dirty="0">
                <a:latin typeface="Rockwell"/>
                <a:cs typeface="Calibri"/>
              </a:rPr>
              <a:t>set</a:t>
            </a:r>
            <a:r>
              <a:rPr sz="2400" spc="-5" dirty="0">
                <a:latin typeface="Rockwell"/>
                <a:cs typeface="Calibri"/>
              </a:rPr>
              <a:t> </a:t>
            </a:r>
            <a:r>
              <a:rPr sz="2400" spc="-10" dirty="0">
                <a:latin typeface="Rockwell"/>
                <a:cs typeface="Calibri"/>
              </a:rPr>
              <a:t>work.</a:t>
            </a:r>
            <a:endParaRPr lang="en-GB" sz="2400" spc="-10">
              <a:latin typeface="Rockwell"/>
              <a:cs typeface="Calibri"/>
            </a:endParaRPr>
          </a:p>
          <a:p>
            <a:pPr marL="241300" indent="-228600">
              <a:lnSpc>
                <a:spcPct val="100000"/>
              </a:lnSpc>
              <a:buFont typeface="Arial"/>
              <a:buChar char="•"/>
              <a:tabLst>
                <a:tab pos="241300" algn="l"/>
              </a:tabLst>
            </a:pPr>
            <a:endParaRPr lang="en-GB" sz="2400" spc="-10" dirty="0">
              <a:latin typeface="Rockwell"/>
              <a:cs typeface="Calibri"/>
            </a:endParaRPr>
          </a:p>
          <a:p>
            <a:r>
              <a:rPr lang="en-GB" sz="2000" b="1" u="sng" dirty="0">
                <a:latin typeface="Rockwell"/>
              </a:rPr>
              <a:t>How much Homework is there?</a:t>
            </a:r>
          </a:p>
          <a:p>
            <a:r>
              <a:rPr lang="en-GB" sz="2000" dirty="0">
                <a:latin typeface="Rockwell"/>
              </a:rPr>
              <a:t>This will depend on which year group, the older students get, the more homework they get. In year 7 we look to set 30 minutes each day, which is 30 minutes per subject each fortnight.</a:t>
            </a:r>
          </a:p>
          <a:p>
            <a:pPr marL="241300" indent="-228600">
              <a:lnSpc>
                <a:spcPct val="100000"/>
              </a:lnSpc>
              <a:buFont typeface="Arial"/>
              <a:buChar char="•"/>
              <a:tabLst>
                <a:tab pos="241300" algn="l"/>
              </a:tabLst>
            </a:pPr>
            <a:endParaRPr sz="2800" dirty="0">
              <a:latin typeface="Calibri"/>
              <a:cs typeface="Calibri"/>
            </a:endParaRPr>
          </a:p>
        </p:txBody>
      </p:sp>
      <p:sp>
        <p:nvSpPr>
          <p:cNvPr id="5" name="TextBox 4">
            <a:extLst>
              <a:ext uri="{FF2B5EF4-FFF2-40B4-BE49-F238E27FC236}">
                <a16:creationId xmlns:a16="http://schemas.microsoft.com/office/drawing/2014/main" id="{EA1003D6-D36A-A497-BB9D-FC5E8B4D467B}"/>
              </a:ext>
            </a:extLst>
          </p:cNvPr>
          <p:cNvSpPr txBox="1"/>
          <p:nvPr/>
        </p:nvSpPr>
        <p:spPr>
          <a:xfrm>
            <a:off x="344660" y="353367"/>
            <a:ext cx="659264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TAVERHAM</a:t>
            </a:r>
          </a:p>
          <a:p>
            <a:r>
              <a:rPr lang="en-GB" sz="6000" b="1" dirty="0">
                <a:latin typeface="Elephant"/>
              </a:rPr>
              <a:t>HOMEWORK</a:t>
            </a:r>
          </a:p>
        </p:txBody>
      </p:sp>
    </p:spTree>
    <p:extLst>
      <p:ext uri="{BB962C8B-B14F-4D97-AF65-F5344CB8AC3E}">
        <p14:creationId xmlns:p14="http://schemas.microsoft.com/office/powerpoint/2010/main" val="228725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63626" y="1810511"/>
            <a:ext cx="10921365" cy="4680585"/>
            <a:chOff x="563626" y="1810511"/>
            <a:chExt cx="10921365" cy="4680585"/>
          </a:xfrm>
        </p:grpSpPr>
        <p:pic>
          <p:nvPicPr>
            <p:cNvPr id="4" name="object 4"/>
            <p:cNvPicPr/>
            <p:nvPr/>
          </p:nvPicPr>
          <p:blipFill>
            <a:blip r:embed="rId2" cstate="print"/>
            <a:stretch>
              <a:fillRect/>
            </a:stretch>
          </p:blipFill>
          <p:spPr>
            <a:xfrm>
              <a:off x="7941564" y="1810511"/>
              <a:ext cx="3543300" cy="1286256"/>
            </a:xfrm>
            <a:prstGeom prst="rect">
              <a:avLst/>
            </a:prstGeom>
          </p:spPr>
        </p:pic>
        <p:sp>
          <p:nvSpPr>
            <p:cNvPr id="5" name="object 5"/>
            <p:cNvSpPr/>
            <p:nvPr/>
          </p:nvSpPr>
          <p:spPr>
            <a:xfrm>
              <a:off x="569976" y="1889759"/>
              <a:ext cx="7360920" cy="4594860"/>
            </a:xfrm>
            <a:custGeom>
              <a:avLst/>
              <a:gdLst/>
              <a:ahLst/>
              <a:cxnLst/>
              <a:rect l="l" t="t" r="r" b="b"/>
              <a:pathLst>
                <a:path w="7360920" h="4594860">
                  <a:moveTo>
                    <a:pt x="0" y="4594860"/>
                  </a:moveTo>
                  <a:lnTo>
                    <a:pt x="7360920" y="4594860"/>
                  </a:lnTo>
                  <a:lnTo>
                    <a:pt x="7360920" y="0"/>
                  </a:lnTo>
                  <a:lnTo>
                    <a:pt x="0" y="0"/>
                  </a:lnTo>
                  <a:lnTo>
                    <a:pt x="0" y="4594860"/>
                  </a:lnTo>
                  <a:close/>
                </a:path>
              </a:pathLst>
            </a:custGeom>
            <a:ln w="12192">
              <a:solidFill>
                <a:srgbClr val="000000"/>
              </a:solidFill>
            </a:ln>
          </p:spPr>
          <p:txBody>
            <a:bodyPr wrap="square" lIns="0" tIns="0" rIns="0" bIns="0" rtlCol="0"/>
            <a:lstStyle/>
            <a:p>
              <a:endParaRPr dirty="0"/>
            </a:p>
          </p:txBody>
        </p:sp>
      </p:grpSp>
      <p:sp>
        <p:nvSpPr>
          <p:cNvPr id="6" name="object 6"/>
          <p:cNvSpPr txBox="1"/>
          <p:nvPr/>
        </p:nvSpPr>
        <p:spPr>
          <a:xfrm>
            <a:off x="649630" y="2102611"/>
            <a:ext cx="7158990" cy="3626634"/>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1800" spc="-50" dirty="0">
                <a:latin typeface="Calibri"/>
                <a:cs typeface="Calibri"/>
              </a:rPr>
              <a:t>You</a:t>
            </a:r>
            <a:r>
              <a:rPr sz="1800" spc="-10" dirty="0">
                <a:latin typeface="Calibri"/>
                <a:cs typeface="Calibri"/>
              </a:rPr>
              <a:t> </a:t>
            </a:r>
            <a:r>
              <a:rPr sz="1800" spc="-5" dirty="0">
                <a:latin typeface="Calibri"/>
                <a:cs typeface="Calibri"/>
              </a:rPr>
              <a:t>can</a:t>
            </a:r>
            <a:r>
              <a:rPr sz="1800" spc="15" dirty="0">
                <a:latin typeface="Calibri"/>
                <a:cs typeface="Calibri"/>
              </a:rPr>
              <a:t> </a:t>
            </a:r>
            <a:r>
              <a:rPr sz="1800" spc="-5" dirty="0">
                <a:latin typeface="Calibri"/>
                <a:cs typeface="Calibri"/>
              </a:rPr>
              <a:t>view</a:t>
            </a:r>
            <a:r>
              <a:rPr sz="1800" spc="5" dirty="0">
                <a:latin typeface="Calibri"/>
                <a:cs typeface="Calibri"/>
              </a:rPr>
              <a:t> </a:t>
            </a:r>
            <a:r>
              <a:rPr sz="1800" spc="-25" dirty="0">
                <a:latin typeface="Calibri"/>
                <a:cs typeface="Calibri"/>
              </a:rPr>
              <a:t>key</a:t>
            </a:r>
            <a:r>
              <a:rPr sz="1800" spc="-5" dirty="0">
                <a:latin typeface="Calibri"/>
                <a:cs typeface="Calibri"/>
              </a:rPr>
              <a:t> </a:t>
            </a:r>
            <a:r>
              <a:rPr sz="1800" spc="-10" dirty="0">
                <a:latin typeface="Calibri"/>
                <a:cs typeface="Calibri"/>
              </a:rPr>
              <a:t>information</a:t>
            </a:r>
            <a:r>
              <a:rPr sz="1800" spc="10" dirty="0">
                <a:latin typeface="Calibri"/>
                <a:cs typeface="Calibri"/>
              </a:rPr>
              <a:t> </a:t>
            </a:r>
            <a:r>
              <a:rPr sz="1800" spc="-5" dirty="0">
                <a:latin typeface="Calibri"/>
                <a:cs typeface="Calibri"/>
              </a:rPr>
              <a:t>on</a:t>
            </a:r>
            <a:r>
              <a:rPr sz="1800" spc="10" dirty="0">
                <a:latin typeface="Calibri"/>
                <a:cs typeface="Calibri"/>
              </a:rPr>
              <a:t> </a:t>
            </a:r>
            <a:r>
              <a:rPr sz="1800" spc="-10" dirty="0">
                <a:latin typeface="Calibri"/>
                <a:cs typeface="Calibri"/>
              </a:rPr>
              <a:t>your</a:t>
            </a:r>
            <a:r>
              <a:rPr sz="1800" dirty="0">
                <a:latin typeface="Calibri"/>
                <a:cs typeface="Calibri"/>
              </a:rPr>
              <a:t> </a:t>
            </a:r>
            <a:r>
              <a:rPr sz="1800" spc="-10" dirty="0">
                <a:latin typeface="Calibri"/>
                <a:cs typeface="Calibri"/>
              </a:rPr>
              <a:t>child</a:t>
            </a:r>
            <a:r>
              <a:rPr sz="1800" spc="25" dirty="0">
                <a:latin typeface="Calibri"/>
                <a:cs typeface="Calibri"/>
              </a:rPr>
              <a:t> </a:t>
            </a:r>
            <a:r>
              <a:rPr sz="1800" dirty="0">
                <a:latin typeface="Calibri"/>
                <a:cs typeface="Calibri"/>
              </a:rPr>
              <a:t>24/7 via</a:t>
            </a:r>
            <a:r>
              <a:rPr sz="1800" spc="5" dirty="0">
                <a:latin typeface="Calibri"/>
                <a:cs typeface="Calibri"/>
              </a:rPr>
              <a:t> </a:t>
            </a:r>
            <a:r>
              <a:rPr sz="1800" dirty="0">
                <a:latin typeface="Calibri"/>
                <a:cs typeface="Calibri"/>
              </a:rPr>
              <a:t>MCAS.</a:t>
            </a:r>
            <a:r>
              <a:rPr sz="1800" spc="-10" dirty="0">
                <a:latin typeface="Calibri"/>
                <a:cs typeface="Calibri"/>
              </a:rPr>
              <a:t> </a:t>
            </a:r>
            <a:r>
              <a:rPr sz="1800" spc="-5" dirty="0">
                <a:latin typeface="Calibri"/>
                <a:cs typeface="Calibri"/>
              </a:rPr>
              <a:t>This </a:t>
            </a:r>
            <a:r>
              <a:rPr sz="1800" dirty="0">
                <a:latin typeface="Calibri"/>
                <a:cs typeface="Calibri"/>
              </a:rPr>
              <a:t>is an </a:t>
            </a:r>
            <a:r>
              <a:rPr sz="1800" spc="5" dirty="0">
                <a:latin typeface="Calibri"/>
                <a:cs typeface="Calibri"/>
              </a:rPr>
              <a:t> </a:t>
            </a:r>
            <a:r>
              <a:rPr sz="1800" spc="-5" dirty="0">
                <a:latin typeface="Calibri"/>
                <a:cs typeface="Calibri"/>
              </a:rPr>
              <a:t>online</a:t>
            </a:r>
            <a:r>
              <a:rPr sz="1800" spc="20" dirty="0">
                <a:latin typeface="Calibri"/>
                <a:cs typeface="Calibri"/>
              </a:rPr>
              <a:t> </a:t>
            </a:r>
            <a:r>
              <a:rPr sz="1800" spc="-10" dirty="0">
                <a:latin typeface="Calibri"/>
                <a:cs typeface="Calibri"/>
              </a:rPr>
              <a:t>portal</a:t>
            </a:r>
            <a:r>
              <a:rPr sz="1800" spc="5" dirty="0">
                <a:latin typeface="Calibri"/>
                <a:cs typeface="Calibri"/>
              </a:rPr>
              <a:t> </a:t>
            </a:r>
            <a:r>
              <a:rPr sz="1800" spc="-5" dirty="0">
                <a:latin typeface="Calibri"/>
                <a:cs typeface="Calibri"/>
              </a:rPr>
              <a:t>that</a:t>
            </a:r>
            <a:r>
              <a:rPr sz="1800" dirty="0">
                <a:latin typeface="Calibri"/>
                <a:cs typeface="Calibri"/>
              </a:rPr>
              <a:t> </a:t>
            </a:r>
            <a:r>
              <a:rPr sz="1800" spc="-5" dirty="0">
                <a:latin typeface="Calibri"/>
                <a:cs typeface="Calibri"/>
              </a:rPr>
              <a:t>gives </a:t>
            </a:r>
            <a:r>
              <a:rPr sz="1800" spc="-10" dirty="0">
                <a:latin typeface="Calibri"/>
                <a:cs typeface="Calibri"/>
              </a:rPr>
              <a:t>you</a:t>
            </a:r>
            <a:r>
              <a:rPr sz="1800" spc="5" dirty="0">
                <a:latin typeface="Calibri"/>
                <a:cs typeface="Calibri"/>
              </a:rPr>
              <a:t> </a:t>
            </a:r>
            <a:r>
              <a:rPr sz="1800" spc="-5" dirty="0">
                <a:latin typeface="Calibri"/>
                <a:cs typeface="Calibri"/>
              </a:rPr>
              <a:t>access</a:t>
            </a:r>
            <a:r>
              <a:rPr sz="1800" dirty="0">
                <a:latin typeface="Calibri"/>
                <a:cs typeface="Calibri"/>
              </a:rPr>
              <a:t> </a:t>
            </a:r>
            <a:r>
              <a:rPr sz="1800" spc="-10" dirty="0">
                <a:latin typeface="Calibri"/>
                <a:cs typeface="Calibri"/>
              </a:rPr>
              <a:t>to</a:t>
            </a:r>
            <a:r>
              <a:rPr sz="1800" spc="-5" dirty="0">
                <a:latin typeface="Calibri"/>
                <a:cs typeface="Calibri"/>
              </a:rPr>
              <a:t> </a:t>
            </a:r>
            <a:r>
              <a:rPr sz="1800" spc="-25" dirty="0">
                <a:latin typeface="Calibri"/>
                <a:cs typeface="Calibri"/>
              </a:rPr>
              <a:t>key</a:t>
            </a:r>
            <a:r>
              <a:rPr sz="1800" dirty="0">
                <a:latin typeface="Calibri"/>
                <a:cs typeface="Calibri"/>
              </a:rPr>
              <a:t> </a:t>
            </a:r>
            <a:r>
              <a:rPr sz="1800" spc="-10" dirty="0">
                <a:latin typeface="Calibri"/>
                <a:cs typeface="Calibri"/>
              </a:rPr>
              <a:t>information</a:t>
            </a:r>
            <a:r>
              <a:rPr sz="1800" spc="5"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 </a:t>
            </a:r>
            <a:r>
              <a:rPr sz="1800" spc="-5" dirty="0">
                <a:latin typeface="Calibri"/>
                <a:cs typeface="Calibri"/>
              </a:rPr>
              <a:t>school</a:t>
            </a:r>
            <a:r>
              <a:rPr sz="1800" spc="5" dirty="0">
                <a:latin typeface="Calibri"/>
                <a:cs typeface="Calibri"/>
              </a:rPr>
              <a:t> e.g. </a:t>
            </a:r>
            <a:r>
              <a:rPr sz="1800" spc="-395" dirty="0">
                <a:latin typeface="Calibri"/>
                <a:cs typeface="Calibri"/>
              </a:rPr>
              <a:t> </a:t>
            </a:r>
            <a:r>
              <a:rPr sz="1800" spc="-10" dirty="0">
                <a:latin typeface="Calibri"/>
                <a:cs typeface="Calibri"/>
              </a:rPr>
              <a:t>attendance,</a:t>
            </a:r>
            <a:r>
              <a:rPr sz="1800" spc="5" dirty="0">
                <a:latin typeface="Calibri"/>
                <a:cs typeface="Calibri"/>
              </a:rPr>
              <a:t> </a:t>
            </a:r>
            <a:r>
              <a:rPr sz="1800" spc="-5" dirty="0">
                <a:latin typeface="Calibri"/>
                <a:cs typeface="Calibri"/>
              </a:rPr>
              <a:t>reports,</a:t>
            </a:r>
            <a:r>
              <a:rPr sz="1800" dirty="0">
                <a:latin typeface="Calibri"/>
                <a:cs typeface="Calibri"/>
              </a:rPr>
              <a:t> </a:t>
            </a:r>
            <a:r>
              <a:rPr sz="1800" spc="-10" dirty="0">
                <a:latin typeface="Calibri"/>
                <a:cs typeface="Calibri"/>
              </a:rPr>
              <a:t>negatives </a:t>
            </a:r>
            <a:r>
              <a:rPr sz="1800" dirty="0">
                <a:latin typeface="Calibri"/>
                <a:cs typeface="Calibri"/>
              </a:rPr>
              <a:t>and</a:t>
            </a:r>
            <a:r>
              <a:rPr sz="1800" spc="10" dirty="0">
                <a:latin typeface="Calibri"/>
                <a:cs typeface="Calibri"/>
              </a:rPr>
              <a:t> </a:t>
            </a:r>
            <a:r>
              <a:rPr sz="1800" spc="-5" dirty="0">
                <a:latin typeface="Calibri"/>
                <a:cs typeface="Calibri"/>
              </a:rPr>
              <a:t>positives.</a:t>
            </a:r>
            <a:endParaRPr lang="en-GB" sz="1800" spc="-5" dirty="0">
              <a:latin typeface="Calibri"/>
              <a:cs typeface="Calibri"/>
            </a:endParaRPr>
          </a:p>
          <a:p>
            <a:pPr marL="12065" marR="5080">
              <a:lnSpc>
                <a:spcPct val="100000"/>
              </a:lnSpc>
              <a:spcBef>
                <a:spcPts val="100"/>
              </a:spcBef>
              <a:tabLst>
                <a:tab pos="299085" algn="l"/>
                <a:tab pos="299720" algn="l"/>
              </a:tabLst>
            </a:pPr>
            <a:endParaRPr sz="1800" dirty="0">
              <a:latin typeface="Calibri"/>
              <a:cs typeface="Calibri"/>
            </a:endParaRPr>
          </a:p>
          <a:p>
            <a:pPr marL="299085" marR="53340" indent="-287020">
              <a:buFont typeface="Arial"/>
              <a:buChar char="•"/>
              <a:tabLst>
                <a:tab pos="299085" algn="l"/>
                <a:tab pos="299720" algn="l"/>
              </a:tabLst>
            </a:pPr>
            <a:r>
              <a:rPr sz="1800" spc="-5" dirty="0">
                <a:latin typeface="Calibri"/>
                <a:cs typeface="Calibri"/>
              </a:rPr>
              <a:t>The</a:t>
            </a:r>
            <a:r>
              <a:rPr sz="1800" dirty="0">
                <a:latin typeface="Calibri"/>
                <a:cs typeface="Calibri"/>
              </a:rPr>
              <a:t> </a:t>
            </a:r>
            <a:r>
              <a:rPr sz="1800" spc="-15" dirty="0">
                <a:latin typeface="Calibri"/>
                <a:cs typeface="Calibri"/>
              </a:rPr>
              <a:t>first</a:t>
            </a:r>
            <a:r>
              <a:rPr sz="1800" spc="5" dirty="0">
                <a:latin typeface="Calibri"/>
                <a:cs typeface="Calibri"/>
              </a:rPr>
              <a:t> </a:t>
            </a:r>
            <a:r>
              <a:rPr sz="1800" spc="-5" dirty="0">
                <a:latin typeface="Calibri"/>
                <a:cs typeface="Calibri"/>
              </a:rPr>
              <a:t>named</a:t>
            </a:r>
            <a:r>
              <a:rPr sz="1800" spc="20" dirty="0">
                <a:latin typeface="Calibri"/>
                <a:cs typeface="Calibri"/>
              </a:rPr>
              <a:t> </a:t>
            </a:r>
            <a:r>
              <a:rPr sz="1800" spc="-10" dirty="0">
                <a:latin typeface="Calibri"/>
                <a:cs typeface="Calibri"/>
              </a:rPr>
              <a:t>parental</a:t>
            </a:r>
            <a:r>
              <a:rPr sz="1800" spc="-5" dirty="0">
                <a:latin typeface="Calibri"/>
                <a:cs typeface="Calibri"/>
              </a:rPr>
              <a:t> </a:t>
            </a:r>
            <a:r>
              <a:rPr sz="1800" spc="-10" dirty="0">
                <a:latin typeface="Calibri"/>
                <a:cs typeface="Calibri"/>
              </a:rPr>
              <a:t>contact</a:t>
            </a:r>
            <a:r>
              <a:rPr sz="1800" spc="20" dirty="0">
                <a:latin typeface="Calibri"/>
                <a:cs typeface="Calibri"/>
              </a:rPr>
              <a:t> </a:t>
            </a:r>
            <a:r>
              <a:rPr sz="1800" spc="-5" dirty="0">
                <a:latin typeface="Calibri"/>
                <a:cs typeface="Calibri"/>
              </a:rPr>
              <a:t>on </a:t>
            </a:r>
            <a:r>
              <a:rPr sz="1800" dirty="0">
                <a:latin typeface="Calibri"/>
                <a:cs typeface="Calibri"/>
              </a:rPr>
              <a:t>the</a:t>
            </a:r>
            <a:r>
              <a:rPr sz="1800" spc="20" dirty="0">
                <a:latin typeface="Calibri"/>
                <a:cs typeface="Calibri"/>
              </a:rPr>
              <a:t> </a:t>
            </a:r>
            <a:r>
              <a:rPr sz="1800" spc="-5" dirty="0">
                <a:latin typeface="Calibri"/>
                <a:cs typeface="Calibri"/>
              </a:rPr>
              <a:t>admissions</a:t>
            </a:r>
            <a:r>
              <a:rPr sz="1800" spc="-10" dirty="0">
                <a:latin typeface="Calibri"/>
                <a:cs typeface="Calibri"/>
              </a:rPr>
              <a:t> </a:t>
            </a:r>
            <a:r>
              <a:rPr sz="1800" spc="-15" dirty="0">
                <a:latin typeface="Calibri"/>
                <a:cs typeface="Calibri"/>
              </a:rPr>
              <a:t>form</a:t>
            </a:r>
            <a:r>
              <a:rPr sz="1800" spc="-5" dirty="0">
                <a:latin typeface="Calibri"/>
                <a:cs typeface="Calibri"/>
              </a:rPr>
              <a:t> will</a:t>
            </a:r>
            <a:r>
              <a:rPr sz="1800" spc="20" dirty="0">
                <a:latin typeface="Calibri"/>
                <a:cs typeface="Calibri"/>
              </a:rPr>
              <a:t> </a:t>
            </a:r>
            <a:r>
              <a:rPr sz="1800" spc="-5" dirty="0">
                <a:latin typeface="Calibri"/>
                <a:cs typeface="Calibri"/>
              </a:rPr>
              <a:t>be</a:t>
            </a:r>
            <a:r>
              <a:rPr sz="1800" spc="15" dirty="0">
                <a:latin typeface="Calibri"/>
                <a:cs typeface="Calibri"/>
              </a:rPr>
              <a:t> </a:t>
            </a:r>
            <a:r>
              <a:rPr sz="1800" spc="-10" dirty="0">
                <a:latin typeface="Calibri"/>
                <a:cs typeface="Calibri"/>
              </a:rPr>
              <a:t>provided</a:t>
            </a:r>
            <a:r>
              <a:rPr lang="en-US" spc="-10" dirty="0">
                <a:latin typeface="Calibri"/>
                <a:cs typeface="Calibri"/>
              </a:rPr>
              <a:t> </a:t>
            </a:r>
            <a:r>
              <a:rPr sz="1800" spc="-390" dirty="0">
                <a:latin typeface="Calibri"/>
                <a:cs typeface="Calibri"/>
              </a:rPr>
              <a:t> </a:t>
            </a:r>
            <a:r>
              <a:rPr sz="1800" spc="-5" dirty="0">
                <a:latin typeface="Calibri"/>
                <a:cs typeface="Calibri"/>
              </a:rPr>
              <a:t>with</a:t>
            </a:r>
            <a:r>
              <a:rPr sz="1800" spc="5" dirty="0">
                <a:latin typeface="Calibri"/>
                <a:cs typeface="Calibri"/>
              </a:rPr>
              <a:t> </a:t>
            </a:r>
            <a:r>
              <a:rPr sz="1800" dirty="0">
                <a:latin typeface="Calibri"/>
                <a:cs typeface="Calibri"/>
              </a:rPr>
              <a:t>a</a:t>
            </a:r>
            <a:r>
              <a:rPr sz="1800" spc="-5" dirty="0">
                <a:latin typeface="Calibri"/>
                <a:cs typeface="Calibri"/>
              </a:rPr>
              <a:t> login</a:t>
            </a:r>
            <a:r>
              <a:rPr sz="1800" spc="25" dirty="0">
                <a:latin typeface="Calibri"/>
                <a:cs typeface="Calibri"/>
              </a:rPr>
              <a:t> </a:t>
            </a:r>
            <a:r>
              <a:rPr sz="1800" dirty="0">
                <a:latin typeface="Calibri"/>
                <a:cs typeface="Calibri"/>
              </a:rPr>
              <a:t>and </a:t>
            </a:r>
            <a:r>
              <a:rPr sz="1800" spc="-10" dirty="0">
                <a:latin typeface="Calibri"/>
                <a:cs typeface="Calibri"/>
              </a:rPr>
              <a:t>password</a:t>
            </a:r>
            <a:r>
              <a:rPr sz="1800" spc="-5" dirty="0">
                <a:latin typeface="Calibri"/>
                <a:cs typeface="Calibri"/>
              </a:rPr>
              <a:t> at</a:t>
            </a:r>
            <a:r>
              <a:rPr sz="1800" dirty="0">
                <a:latin typeface="Calibri"/>
                <a:cs typeface="Calibri"/>
              </a:rPr>
              <a:t> the </a:t>
            </a:r>
            <a:r>
              <a:rPr sz="1800" spc="-10" dirty="0">
                <a:latin typeface="Calibri"/>
                <a:cs typeface="Calibri"/>
              </a:rPr>
              <a:t>start</a:t>
            </a:r>
            <a:r>
              <a:rPr sz="1800" dirty="0">
                <a:latin typeface="Calibri"/>
                <a:cs typeface="Calibri"/>
              </a:rPr>
              <a:t> </a:t>
            </a:r>
            <a:r>
              <a:rPr sz="1800" spc="-5" dirty="0">
                <a:latin typeface="Calibri"/>
                <a:cs typeface="Calibri"/>
              </a:rPr>
              <a:t>of </a:t>
            </a:r>
            <a:r>
              <a:rPr sz="1800" dirty="0">
                <a:latin typeface="Calibri"/>
                <a:cs typeface="Calibri"/>
              </a:rPr>
              <a:t>the</a:t>
            </a:r>
            <a:r>
              <a:rPr sz="1800" spc="5" dirty="0">
                <a:latin typeface="Calibri"/>
                <a:cs typeface="Calibri"/>
              </a:rPr>
              <a:t> </a:t>
            </a:r>
            <a:r>
              <a:rPr sz="1800" spc="-45" dirty="0">
                <a:latin typeface="Calibri"/>
                <a:cs typeface="Calibri"/>
              </a:rPr>
              <a:t>year.</a:t>
            </a:r>
            <a:r>
              <a:rPr lang="en-US" spc="-5" dirty="0">
                <a:latin typeface="Calibri"/>
                <a:cs typeface="Calibri"/>
              </a:rPr>
              <a:t> </a:t>
            </a:r>
            <a:r>
              <a:rPr lang="en-GB" sz="1800" dirty="0">
                <a:latin typeface="Calibri"/>
                <a:cs typeface="Calibri"/>
              </a:rPr>
              <a:t> </a:t>
            </a:r>
            <a:r>
              <a:rPr lang="en-GB" dirty="0">
                <a:latin typeface="Calibri"/>
                <a:cs typeface="Calibri"/>
              </a:rPr>
              <a:t>We</a:t>
            </a:r>
            <a:r>
              <a:rPr sz="1800" dirty="0">
                <a:latin typeface="Calibri"/>
                <a:cs typeface="Calibri"/>
              </a:rPr>
              <a:t> </a:t>
            </a:r>
            <a:r>
              <a:rPr sz="1800" spc="-5" dirty="0">
                <a:latin typeface="Calibri"/>
                <a:cs typeface="Calibri"/>
              </a:rPr>
              <a:t>will</a:t>
            </a:r>
            <a:r>
              <a:rPr sz="1800" spc="15" dirty="0">
                <a:latin typeface="Calibri"/>
                <a:cs typeface="Calibri"/>
              </a:rPr>
              <a:t> </a:t>
            </a:r>
            <a:r>
              <a:rPr sz="1800" spc="-5" dirty="0">
                <a:latin typeface="Calibri"/>
                <a:cs typeface="Calibri"/>
              </a:rPr>
              <a:t>use</a:t>
            </a:r>
            <a:r>
              <a:rPr sz="1800" dirty="0">
                <a:latin typeface="Calibri"/>
                <a:cs typeface="Calibri"/>
              </a:rPr>
              <a:t> the</a:t>
            </a:r>
            <a:r>
              <a:rPr sz="1800" spc="5" dirty="0">
                <a:latin typeface="Calibri"/>
                <a:cs typeface="Calibri"/>
              </a:rPr>
              <a:t> </a:t>
            </a:r>
            <a:r>
              <a:rPr sz="1800" spc="-10" dirty="0">
                <a:latin typeface="Calibri"/>
                <a:cs typeface="Calibri"/>
              </a:rPr>
              <a:t>provided</a:t>
            </a:r>
            <a:r>
              <a:rPr sz="1800" spc="25" dirty="0">
                <a:latin typeface="Calibri"/>
                <a:cs typeface="Calibri"/>
              </a:rPr>
              <a:t> </a:t>
            </a:r>
            <a:r>
              <a:rPr sz="1800" spc="-5" dirty="0">
                <a:latin typeface="Calibri"/>
                <a:cs typeface="Calibri"/>
              </a:rPr>
              <a:t>primary</a:t>
            </a:r>
            <a:r>
              <a:rPr sz="1800" dirty="0">
                <a:latin typeface="Calibri"/>
                <a:cs typeface="Calibri"/>
              </a:rPr>
              <a:t> </a:t>
            </a:r>
            <a:r>
              <a:rPr sz="1800" spc="-15" dirty="0">
                <a:latin typeface="Calibri"/>
                <a:cs typeface="Calibri"/>
              </a:rPr>
              <a:t>contact’s</a:t>
            </a:r>
            <a:r>
              <a:rPr sz="1800" spc="15" dirty="0">
                <a:latin typeface="Calibri"/>
                <a:cs typeface="Calibri"/>
              </a:rPr>
              <a:t> </a:t>
            </a:r>
            <a:r>
              <a:rPr sz="1800" dirty="0">
                <a:latin typeface="Calibri"/>
                <a:cs typeface="Calibri"/>
              </a:rPr>
              <a:t>email</a:t>
            </a:r>
            <a:r>
              <a:rPr sz="1800" spc="5" dirty="0">
                <a:latin typeface="Calibri"/>
                <a:cs typeface="Calibri"/>
              </a:rPr>
              <a:t> </a:t>
            </a:r>
            <a:r>
              <a:rPr sz="1800" spc="-5" dirty="0">
                <a:latin typeface="Calibri"/>
                <a:cs typeface="Calibri"/>
              </a:rPr>
              <a:t>address.</a:t>
            </a:r>
            <a:endParaRPr lang="en-GB" sz="1800" spc="-5" dirty="0">
              <a:latin typeface="Calibri"/>
              <a:cs typeface="Calibri"/>
            </a:endParaRPr>
          </a:p>
          <a:p>
            <a:pPr marL="12065" marR="53340">
              <a:lnSpc>
                <a:spcPct val="100000"/>
              </a:lnSpc>
              <a:tabLst>
                <a:tab pos="299085" algn="l"/>
                <a:tab pos="299720" algn="l"/>
              </a:tabLst>
            </a:pPr>
            <a:endParaRPr sz="1800" dirty="0">
              <a:latin typeface="Calibri"/>
              <a:cs typeface="Calibri"/>
            </a:endParaRPr>
          </a:p>
          <a:p>
            <a:pPr marL="299085" indent="-287020">
              <a:lnSpc>
                <a:spcPct val="100000"/>
              </a:lnSpc>
              <a:spcBef>
                <a:spcPts val="5"/>
              </a:spcBef>
              <a:buFont typeface="Arial"/>
              <a:buChar char="•"/>
              <a:tabLst>
                <a:tab pos="299085" algn="l"/>
                <a:tab pos="299720" algn="l"/>
              </a:tabLst>
            </a:pPr>
            <a:r>
              <a:rPr sz="1800" spc="-10" dirty="0">
                <a:latin typeface="Calibri"/>
                <a:cs typeface="Calibri"/>
              </a:rPr>
              <a:t>Communication</a:t>
            </a:r>
            <a:r>
              <a:rPr sz="1800" spc="20" dirty="0">
                <a:latin typeface="Calibri"/>
                <a:cs typeface="Calibri"/>
              </a:rPr>
              <a:t> </a:t>
            </a:r>
            <a:r>
              <a:rPr sz="1800" spc="-10" dirty="0">
                <a:latin typeface="Calibri"/>
                <a:cs typeface="Calibri"/>
              </a:rPr>
              <a:t>from </a:t>
            </a:r>
            <a:r>
              <a:rPr sz="1800" dirty="0">
                <a:latin typeface="Calibri"/>
                <a:cs typeface="Calibri"/>
              </a:rPr>
              <a:t>the</a:t>
            </a:r>
            <a:r>
              <a:rPr sz="1800" spc="10" dirty="0">
                <a:latin typeface="Calibri"/>
                <a:cs typeface="Calibri"/>
              </a:rPr>
              <a:t> </a:t>
            </a:r>
            <a:r>
              <a:rPr sz="1800" spc="-5" dirty="0">
                <a:latin typeface="Calibri"/>
                <a:cs typeface="Calibri"/>
              </a:rPr>
              <a:t>school</a:t>
            </a:r>
            <a:r>
              <a:rPr sz="1800" spc="10" dirty="0">
                <a:latin typeface="Calibri"/>
                <a:cs typeface="Calibri"/>
              </a:rPr>
              <a:t> </a:t>
            </a:r>
            <a:r>
              <a:rPr sz="1800" spc="-5" dirty="0">
                <a:latin typeface="Calibri"/>
                <a:cs typeface="Calibri"/>
              </a:rPr>
              <a:t>is</a:t>
            </a:r>
            <a:r>
              <a:rPr sz="1800" dirty="0">
                <a:latin typeface="Calibri"/>
                <a:cs typeface="Calibri"/>
              </a:rPr>
              <a:t> </a:t>
            </a:r>
            <a:r>
              <a:rPr sz="1800" spc="-5" dirty="0">
                <a:latin typeface="Calibri"/>
                <a:cs typeface="Calibri"/>
              </a:rPr>
              <a:t>emailed</a:t>
            </a:r>
            <a:r>
              <a:rPr sz="1800" spc="20"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parents</a:t>
            </a:r>
            <a:r>
              <a:rPr lang="en-GB" sz="1800" spc="-10" dirty="0">
                <a:latin typeface="Calibri"/>
                <a:cs typeface="Calibri"/>
              </a:rPr>
              <a:t>.</a:t>
            </a:r>
          </a:p>
          <a:p>
            <a:pPr marL="12065">
              <a:lnSpc>
                <a:spcPct val="100000"/>
              </a:lnSpc>
              <a:spcBef>
                <a:spcPts val="5"/>
              </a:spcBef>
              <a:tabLst>
                <a:tab pos="299085" algn="l"/>
                <a:tab pos="299720" algn="l"/>
              </a:tabLst>
            </a:pPr>
            <a:endParaRPr sz="1800" dirty="0">
              <a:latin typeface="Calibri"/>
              <a:cs typeface="Calibri"/>
            </a:endParaRPr>
          </a:p>
          <a:p>
            <a:pPr marL="299085" indent="-287020">
              <a:lnSpc>
                <a:spcPct val="100000"/>
              </a:lnSpc>
              <a:buFont typeface="Arial"/>
              <a:buChar char="•"/>
              <a:tabLst>
                <a:tab pos="299085" algn="l"/>
                <a:tab pos="299720" algn="l"/>
              </a:tabLst>
            </a:pPr>
            <a:r>
              <a:rPr sz="1800" spc="-5" dirty="0">
                <a:latin typeface="Calibri"/>
                <a:cs typeface="Calibri"/>
              </a:rPr>
              <a:t>Please let</a:t>
            </a:r>
            <a:r>
              <a:rPr sz="1800" spc="5" dirty="0">
                <a:latin typeface="Calibri"/>
                <a:cs typeface="Calibri"/>
              </a:rPr>
              <a:t> </a:t>
            </a:r>
            <a:r>
              <a:rPr sz="1800" spc="-5" dirty="0">
                <a:latin typeface="Calibri"/>
                <a:cs typeface="Calibri"/>
              </a:rPr>
              <a:t>us know</a:t>
            </a:r>
            <a:r>
              <a:rPr sz="1800" spc="5" dirty="0">
                <a:latin typeface="Calibri"/>
                <a:cs typeface="Calibri"/>
              </a:rPr>
              <a:t> </a:t>
            </a:r>
            <a:r>
              <a:rPr sz="1800" spc="-5" dirty="0">
                <a:latin typeface="Calibri"/>
                <a:cs typeface="Calibri"/>
              </a:rPr>
              <a:t>if</a:t>
            </a:r>
            <a:r>
              <a:rPr sz="1800" spc="10" dirty="0">
                <a:latin typeface="Calibri"/>
                <a:cs typeface="Calibri"/>
              </a:rPr>
              <a:t> </a:t>
            </a:r>
            <a:r>
              <a:rPr sz="1800" spc="-10" dirty="0">
                <a:latin typeface="Calibri"/>
                <a:cs typeface="Calibri"/>
              </a:rPr>
              <a:t>your contact</a:t>
            </a:r>
            <a:r>
              <a:rPr sz="1800" spc="15" dirty="0">
                <a:latin typeface="Calibri"/>
                <a:cs typeface="Calibri"/>
              </a:rPr>
              <a:t> </a:t>
            </a:r>
            <a:r>
              <a:rPr sz="1800" spc="-10" dirty="0">
                <a:latin typeface="Calibri"/>
                <a:cs typeface="Calibri"/>
              </a:rPr>
              <a:t>details</a:t>
            </a:r>
            <a:r>
              <a:rPr sz="1800" dirty="0">
                <a:latin typeface="Calibri"/>
                <a:cs typeface="Calibri"/>
              </a:rPr>
              <a:t> </a:t>
            </a:r>
            <a:r>
              <a:rPr sz="1800" spc="-5" dirty="0">
                <a:latin typeface="Calibri"/>
                <a:cs typeface="Calibri"/>
              </a:rPr>
              <a:t>change</a:t>
            </a:r>
            <a:r>
              <a:rPr sz="1800" spc="10" dirty="0">
                <a:latin typeface="Calibri"/>
                <a:cs typeface="Calibri"/>
              </a:rPr>
              <a:t> </a:t>
            </a:r>
            <a:r>
              <a:rPr sz="1800" dirty="0">
                <a:latin typeface="Calibri"/>
                <a:cs typeface="Calibri"/>
              </a:rPr>
              <a:t>as </a:t>
            </a:r>
            <a:r>
              <a:rPr sz="1800" spc="-5" dirty="0">
                <a:latin typeface="Calibri"/>
                <a:cs typeface="Calibri"/>
              </a:rPr>
              <a:t>soon </a:t>
            </a:r>
            <a:r>
              <a:rPr sz="1800" dirty="0">
                <a:latin typeface="Calibri"/>
                <a:cs typeface="Calibri"/>
              </a:rPr>
              <a:t>as </a:t>
            </a:r>
            <a:r>
              <a:rPr sz="1800" spc="-10" dirty="0">
                <a:latin typeface="Calibri"/>
                <a:cs typeface="Calibri"/>
              </a:rPr>
              <a:t>you</a:t>
            </a:r>
            <a:r>
              <a:rPr sz="1800" spc="-5" dirty="0">
                <a:latin typeface="Calibri"/>
                <a:cs typeface="Calibri"/>
              </a:rPr>
              <a:t> can.</a:t>
            </a:r>
            <a:endParaRPr lang="en-GB" sz="1800" spc="-5" dirty="0">
              <a:latin typeface="Calibri"/>
              <a:cs typeface="Calibri"/>
            </a:endParaRPr>
          </a:p>
          <a:p>
            <a:pPr marL="12065">
              <a:lnSpc>
                <a:spcPct val="100000"/>
              </a:lnSpc>
              <a:tabLst>
                <a:tab pos="299085" algn="l"/>
                <a:tab pos="299720" algn="l"/>
              </a:tabLst>
            </a:pPr>
            <a:endParaRPr sz="1800" dirty="0">
              <a:latin typeface="Calibri"/>
              <a:cs typeface="Calibri"/>
            </a:endParaRPr>
          </a:p>
          <a:p>
            <a:pPr marL="299085" indent="-287020">
              <a:lnSpc>
                <a:spcPct val="100000"/>
              </a:lnSpc>
              <a:buFont typeface="Arial"/>
              <a:buChar char="•"/>
              <a:tabLst>
                <a:tab pos="299085" algn="l"/>
                <a:tab pos="299720" algn="l"/>
              </a:tabLst>
            </a:pPr>
            <a:r>
              <a:rPr sz="1800" spc="-10" dirty="0">
                <a:latin typeface="Calibri"/>
                <a:cs typeface="Calibri"/>
              </a:rPr>
              <a:t>There</a:t>
            </a:r>
            <a:r>
              <a:rPr sz="1800" spc="15" dirty="0">
                <a:latin typeface="Calibri"/>
                <a:cs typeface="Calibri"/>
              </a:rPr>
              <a:t> </a:t>
            </a:r>
            <a:r>
              <a:rPr sz="1800" spc="-10" dirty="0">
                <a:latin typeface="Calibri"/>
                <a:cs typeface="Calibri"/>
              </a:rPr>
              <a:t>will</a:t>
            </a:r>
            <a:r>
              <a:rPr sz="1800" spc="5" dirty="0">
                <a:latin typeface="Calibri"/>
                <a:cs typeface="Calibri"/>
              </a:rPr>
              <a:t> </a:t>
            </a:r>
            <a:r>
              <a:rPr sz="1800" spc="-5" dirty="0">
                <a:latin typeface="Calibri"/>
                <a:cs typeface="Calibri"/>
              </a:rPr>
              <a:t>be</a:t>
            </a:r>
            <a:r>
              <a:rPr sz="1800" spc="15" dirty="0">
                <a:latin typeface="Calibri"/>
                <a:cs typeface="Calibri"/>
              </a:rPr>
              <a:t> </a:t>
            </a:r>
            <a:r>
              <a:rPr sz="1800" dirty="0">
                <a:latin typeface="Calibri"/>
                <a:cs typeface="Calibri"/>
              </a:rPr>
              <a:t>1</a:t>
            </a:r>
            <a:r>
              <a:rPr sz="1800" spc="5" dirty="0">
                <a:latin typeface="Calibri"/>
                <a:cs typeface="Calibri"/>
              </a:rPr>
              <a:t> </a:t>
            </a:r>
            <a:r>
              <a:rPr sz="1800" spc="-10" dirty="0">
                <a:latin typeface="Calibri"/>
                <a:cs typeface="Calibri"/>
              </a:rPr>
              <a:t>parents’</a:t>
            </a:r>
            <a:r>
              <a:rPr sz="1800" spc="5" dirty="0">
                <a:latin typeface="Calibri"/>
                <a:cs typeface="Calibri"/>
              </a:rPr>
              <a:t> </a:t>
            </a:r>
            <a:r>
              <a:rPr sz="1800" spc="-5" dirty="0">
                <a:latin typeface="Calibri"/>
                <a:cs typeface="Calibri"/>
              </a:rPr>
              <a:t>evening</a:t>
            </a:r>
            <a:r>
              <a:rPr sz="1800" spc="5" dirty="0">
                <a:latin typeface="Calibri"/>
                <a:cs typeface="Calibri"/>
              </a:rPr>
              <a:t> </a:t>
            </a:r>
            <a:r>
              <a:rPr sz="1800" dirty="0">
                <a:latin typeface="Calibri"/>
                <a:cs typeface="Calibri"/>
              </a:rPr>
              <a:t>a</a:t>
            </a:r>
            <a:r>
              <a:rPr sz="1800" spc="10" dirty="0">
                <a:latin typeface="Calibri"/>
                <a:cs typeface="Calibri"/>
              </a:rPr>
              <a:t> </a:t>
            </a:r>
            <a:r>
              <a:rPr sz="1800" spc="-5" dirty="0">
                <a:latin typeface="Calibri"/>
                <a:cs typeface="Calibri"/>
              </a:rPr>
              <a:t>year</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meet</a:t>
            </a:r>
            <a:r>
              <a:rPr sz="1800" spc="10" dirty="0">
                <a:latin typeface="Calibri"/>
                <a:cs typeface="Calibri"/>
              </a:rPr>
              <a:t> </a:t>
            </a:r>
            <a:r>
              <a:rPr sz="1800" spc="-5" dirty="0">
                <a:latin typeface="Calibri"/>
                <a:cs typeface="Calibri"/>
              </a:rPr>
              <a:t>with</a:t>
            </a:r>
            <a:r>
              <a:rPr sz="1800" spc="10" dirty="0">
                <a:latin typeface="Calibri"/>
                <a:cs typeface="Calibri"/>
              </a:rPr>
              <a:t> </a:t>
            </a:r>
            <a:r>
              <a:rPr sz="1800" spc="-10" dirty="0">
                <a:latin typeface="Calibri"/>
                <a:cs typeface="Calibri"/>
              </a:rPr>
              <a:t>your</a:t>
            </a:r>
            <a:r>
              <a:rPr sz="1800" spc="5" dirty="0">
                <a:latin typeface="Calibri"/>
                <a:cs typeface="Calibri"/>
              </a:rPr>
              <a:t> </a:t>
            </a:r>
            <a:r>
              <a:rPr sz="1800" spc="-25" dirty="0">
                <a:latin typeface="Calibri"/>
                <a:cs typeface="Calibri"/>
              </a:rPr>
              <a:t>child’s</a:t>
            </a:r>
            <a:r>
              <a:rPr sz="1800" spc="15" dirty="0">
                <a:latin typeface="Calibri"/>
                <a:cs typeface="Calibri"/>
              </a:rPr>
              <a:t> </a:t>
            </a:r>
            <a:r>
              <a:rPr sz="1800" spc="-10" dirty="0">
                <a:latin typeface="Calibri"/>
                <a:cs typeface="Calibri"/>
              </a:rPr>
              <a:t>teachers.</a:t>
            </a:r>
            <a:endParaRPr sz="1800" dirty="0">
              <a:latin typeface="Calibri"/>
              <a:cs typeface="Calibri"/>
            </a:endParaRPr>
          </a:p>
        </p:txBody>
      </p:sp>
      <p:pic>
        <p:nvPicPr>
          <p:cNvPr id="7" name="object 7"/>
          <p:cNvPicPr/>
          <p:nvPr/>
        </p:nvPicPr>
        <p:blipFill>
          <a:blip r:embed="rId3" cstate="print"/>
          <a:stretch>
            <a:fillRect/>
          </a:stretch>
        </p:blipFill>
        <p:spPr>
          <a:xfrm>
            <a:off x="8262556" y="4054347"/>
            <a:ext cx="2439543" cy="641927"/>
          </a:xfrm>
          <a:prstGeom prst="rect">
            <a:avLst/>
          </a:prstGeom>
        </p:spPr>
      </p:pic>
      <p:sp>
        <p:nvSpPr>
          <p:cNvPr id="9" name="Title 8">
            <a:extLst>
              <a:ext uri="{FF2B5EF4-FFF2-40B4-BE49-F238E27FC236}">
                <a16:creationId xmlns:a16="http://schemas.microsoft.com/office/drawing/2014/main" id="{8D70C9C6-6476-03B9-DF15-A54CEA1C2B65}"/>
              </a:ext>
            </a:extLst>
          </p:cNvPr>
          <p:cNvSpPr>
            <a:spLocks noGrp="1"/>
          </p:cNvSpPr>
          <p:nvPr>
            <p:ph type="title"/>
          </p:nvPr>
        </p:nvSpPr>
        <p:spPr/>
        <p:txBody>
          <a:bodyPr/>
          <a:lstStyle/>
          <a:p>
            <a:endParaRPr lang="en-GB"/>
          </a:p>
        </p:txBody>
      </p:sp>
      <p:sp>
        <p:nvSpPr>
          <p:cNvPr id="11" name="TextBox 10">
            <a:extLst>
              <a:ext uri="{FF2B5EF4-FFF2-40B4-BE49-F238E27FC236}">
                <a16:creationId xmlns:a16="http://schemas.microsoft.com/office/drawing/2014/main" id="{361EFE3E-7A9F-8546-1ECB-93E253017322}"/>
              </a:ext>
            </a:extLst>
          </p:cNvPr>
          <p:cNvSpPr txBox="1"/>
          <p:nvPr/>
        </p:nvSpPr>
        <p:spPr>
          <a:xfrm>
            <a:off x="4143493" y="484909"/>
            <a:ext cx="874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COMMUNICATION</a:t>
            </a:r>
            <a:endParaRPr lang="en-US" sz="5400" dirty="0"/>
          </a:p>
        </p:txBody>
      </p:sp>
    </p:spTree>
    <p:extLst>
      <p:ext uri="{BB962C8B-B14F-4D97-AF65-F5344CB8AC3E}">
        <p14:creationId xmlns:p14="http://schemas.microsoft.com/office/powerpoint/2010/main" val="266404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9263" y="373379"/>
            <a:ext cx="10515600" cy="866263"/>
          </a:xfrm>
          <a:prstGeom prst="rect">
            <a:avLst/>
          </a:prstGeom>
          <a:ln w="12192">
            <a:noFill/>
          </a:ln>
        </p:spPr>
        <p:txBody>
          <a:bodyPr vert="horz" wrap="square" lIns="0" tIns="187325" rIns="0" bIns="0" rtlCol="0" anchor="t">
            <a:spAutoFit/>
          </a:bodyPr>
          <a:lstStyle/>
          <a:p>
            <a:pPr marL="5170170">
              <a:lnSpc>
                <a:spcPct val="100000"/>
              </a:lnSpc>
              <a:spcBef>
                <a:spcPts val="1475"/>
              </a:spcBef>
            </a:pPr>
            <a:endParaRPr lang="en-US" spc="-5" dirty="0"/>
          </a:p>
        </p:txBody>
      </p:sp>
      <p:sp>
        <p:nvSpPr>
          <p:cNvPr id="3" name="object 3"/>
          <p:cNvSpPr/>
          <p:nvPr/>
        </p:nvSpPr>
        <p:spPr>
          <a:xfrm>
            <a:off x="569976" y="1889760"/>
            <a:ext cx="11111865" cy="4594860"/>
          </a:xfrm>
          <a:custGeom>
            <a:avLst/>
            <a:gdLst/>
            <a:ahLst/>
            <a:cxnLst/>
            <a:rect l="l" t="t" r="r" b="b"/>
            <a:pathLst>
              <a:path w="11111865" h="4594860">
                <a:moveTo>
                  <a:pt x="0" y="4594860"/>
                </a:moveTo>
                <a:lnTo>
                  <a:pt x="11111484" y="4594860"/>
                </a:lnTo>
                <a:lnTo>
                  <a:pt x="11111484" y="0"/>
                </a:lnTo>
                <a:lnTo>
                  <a:pt x="0" y="0"/>
                </a:lnTo>
                <a:lnTo>
                  <a:pt x="0" y="4594860"/>
                </a:lnTo>
                <a:close/>
              </a:path>
            </a:pathLst>
          </a:custGeom>
          <a:ln w="12192">
            <a:solidFill>
              <a:srgbClr val="000000"/>
            </a:solidFill>
          </a:ln>
        </p:spPr>
        <p:txBody>
          <a:bodyPr wrap="square" lIns="0" tIns="0" rIns="0" bIns="0" rtlCol="0"/>
          <a:lstStyle/>
          <a:p>
            <a:endParaRPr dirty="0"/>
          </a:p>
        </p:txBody>
      </p:sp>
      <p:sp>
        <p:nvSpPr>
          <p:cNvPr id="4" name="object 4"/>
          <p:cNvSpPr txBox="1"/>
          <p:nvPr/>
        </p:nvSpPr>
        <p:spPr>
          <a:xfrm>
            <a:off x="649630" y="2376932"/>
            <a:ext cx="10774045" cy="3317875"/>
          </a:xfrm>
          <a:prstGeom prst="rect">
            <a:avLst/>
          </a:prstGeom>
        </p:spPr>
        <p:txBody>
          <a:bodyPr vert="horz" wrap="square" lIns="0" tIns="12700" rIns="0" bIns="0" rtlCol="0" anchor="t">
            <a:spAutoFit/>
          </a:bodyPr>
          <a:lstStyle/>
          <a:p>
            <a:pPr marL="12700">
              <a:lnSpc>
                <a:spcPct val="100000"/>
              </a:lnSpc>
              <a:spcBef>
                <a:spcPts val="100"/>
              </a:spcBef>
            </a:pPr>
            <a:r>
              <a:rPr sz="1800" b="1" spc="-10" dirty="0">
                <a:latin typeface="Calibri"/>
                <a:cs typeface="Calibri"/>
              </a:rPr>
              <a:t>Leaving</a:t>
            </a:r>
            <a:r>
              <a:rPr sz="1800" b="1" spc="-35" dirty="0">
                <a:latin typeface="Calibri"/>
                <a:cs typeface="Calibri"/>
              </a:rPr>
              <a:t> </a:t>
            </a:r>
            <a:r>
              <a:rPr sz="1800" b="1" dirty="0">
                <a:latin typeface="Calibri"/>
                <a:cs typeface="Calibri"/>
              </a:rPr>
              <a:t>school</a:t>
            </a:r>
            <a:r>
              <a:rPr sz="1800" b="1" spc="-50" dirty="0">
                <a:latin typeface="Calibri"/>
                <a:cs typeface="Calibri"/>
              </a:rPr>
              <a:t> </a:t>
            </a:r>
            <a:r>
              <a:rPr sz="1800" b="1" spc="-5" dirty="0">
                <a:latin typeface="Calibri"/>
                <a:cs typeface="Calibri"/>
              </a:rPr>
              <a:t>during</a:t>
            </a:r>
            <a:r>
              <a:rPr sz="1800" b="1" spc="-35" dirty="0">
                <a:latin typeface="Calibri"/>
                <a:cs typeface="Calibri"/>
              </a:rPr>
              <a:t> </a:t>
            </a:r>
            <a:r>
              <a:rPr sz="1800" b="1" dirty="0">
                <a:latin typeface="Calibri"/>
                <a:cs typeface="Calibri"/>
              </a:rPr>
              <a:t>the</a:t>
            </a:r>
            <a:r>
              <a:rPr sz="1800" b="1" spc="-10" dirty="0">
                <a:latin typeface="Calibri"/>
                <a:cs typeface="Calibri"/>
              </a:rPr>
              <a:t> </a:t>
            </a:r>
            <a:r>
              <a:rPr sz="1800" b="1" spc="-15" dirty="0">
                <a:latin typeface="Calibri"/>
                <a:cs typeface="Calibri"/>
              </a:rPr>
              <a:t>day</a:t>
            </a:r>
            <a:endParaRPr sz="1800" dirty="0">
              <a:latin typeface="Calibri"/>
              <a:cs typeface="Calibri"/>
            </a:endParaRPr>
          </a:p>
          <a:p>
            <a:pPr marL="12700" marR="5080"/>
            <a:r>
              <a:rPr sz="1800" dirty="0">
                <a:latin typeface="Calibri"/>
                <a:cs typeface="Calibri"/>
              </a:rPr>
              <a:t>If </a:t>
            </a:r>
            <a:r>
              <a:rPr sz="1800" spc="-10" dirty="0">
                <a:latin typeface="Calibri"/>
                <a:cs typeface="Calibri"/>
              </a:rPr>
              <a:t>your</a:t>
            </a:r>
            <a:r>
              <a:rPr sz="1800" dirty="0">
                <a:latin typeface="Calibri"/>
                <a:cs typeface="Calibri"/>
              </a:rPr>
              <a:t> </a:t>
            </a:r>
            <a:r>
              <a:rPr sz="1800" spc="-10" dirty="0">
                <a:latin typeface="Calibri"/>
                <a:cs typeface="Calibri"/>
              </a:rPr>
              <a:t>child</a:t>
            </a:r>
            <a:r>
              <a:rPr sz="1800" spc="25" dirty="0">
                <a:latin typeface="Calibri"/>
                <a:cs typeface="Calibri"/>
              </a:rPr>
              <a:t> </a:t>
            </a:r>
            <a:r>
              <a:rPr sz="1800" spc="-5" dirty="0">
                <a:latin typeface="Calibri"/>
                <a:cs typeface="Calibri"/>
              </a:rPr>
              <a:t>needs</a:t>
            </a:r>
            <a:r>
              <a:rPr sz="1800" spc="20"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leave </a:t>
            </a:r>
            <a:r>
              <a:rPr sz="1800" spc="-5" dirty="0">
                <a:latin typeface="Calibri"/>
                <a:cs typeface="Calibri"/>
              </a:rPr>
              <a:t>school</a:t>
            </a:r>
            <a:r>
              <a:rPr sz="1800" spc="5" dirty="0">
                <a:latin typeface="Calibri"/>
                <a:cs typeface="Calibri"/>
              </a:rPr>
              <a:t> </a:t>
            </a:r>
            <a:r>
              <a:rPr sz="1800" spc="-5" dirty="0">
                <a:latin typeface="Calibri"/>
                <a:cs typeface="Calibri"/>
              </a:rPr>
              <a:t>on</a:t>
            </a:r>
            <a:r>
              <a:rPr sz="1800" spc="15" dirty="0">
                <a:latin typeface="Calibri"/>
                <a:cs typeface="Calibri"/>
              </a:rPr>
              <a:t> </a:t>
            </a:r>
            <a:r>
              <a:rPr sz="1800" spc="-15" dirty="0">
                <a:latin typeface="Calibri"/>
                <a:cs typeface="Calibri"/>
              </a:rPr>
              <a:t>any</a:t>
            </a:r>
            <a:r>
              <a:rPr sz="1800" spc="5" dirty="0">
                <a:latin typeface="Calibri"/>
                <a:cs typeface="Calibri"/>
              </a:rPr>
              <a:t> </a:t>
            </a:r>
            <a:r>
              <a:rPr sz="1800" spc="-45" dirty="0">
                <a:latin typeface="Calibri"/>
                <a:cs typeface="Calibri"/>
              </a:rPr>
              <a:t>day,</a:t>
            </a:r>
            <a:r>
              <a:rPr sz="1800" dirty="0">
                <a:latin typeface="Calibri"/>
                <a:cs typeface="Calibri"/>
              </a:rPr>
              <a:t> </a:t>
            </a:r>
            <a:r>
              <a:rPr sz="1800" spc="-5" dirty="0">
                <a:latin typeface="Calibri"/>
                <a:cs typeface="Calibri"/>
              </a:rPr>
              <a:t>they</a:t>
            </a:r>
            <a:r>
              <a:rPr sz="1800" spc="15" dirty="0">
                <a:latin typeface="Calibri"/>
                <a:cs typeface="Calibri"/>
              </a:rPr>
              <a:t> </a:t>
            </a:r>
            <a:r>
              <a:rPr sz="1800" spc="-5" dirty="0">
                <a:latin typeface="Calibri"/>
                <a:cs typeface="Calibri"/>
              </a:rPr>
              <a:t>must</a:t>
            </a:r>
            <a:r>
              <a:rPr sz="1800" spc="5" dirty="0">
                <a:latin typeface="Calibri"/>
                <a:cs typeface="Calibri"/>
              </a:rPr>
              <a:t> </a:t>
            </a:r>
            <a:r>
              <a:rPr sz="1800" spc="-5" dirty="0">
                <a:latin typeface="Calibri"/>
                <a:cs typeface="Calibri"/>
              </a:rPr>
              <a:t>report </a:t>
            </a:r>
            <a:r>
              <a:rPr sz="1800" spc="-10" dirty="0">
                <a:latin typeface="Calibri"/>
                <a:cs typeface="Calibri"/>
              </a:rPr>
              <a:t>to</a:t>
            </a:r>
            <a:r>
              <a:rPr sz="1800" spc="10" dirty="0">
                <a:latin typeface="Calibri"/>
                <a:cs typeface="Calibri"/>
              </a:rPr>
              <a:t> </a:t>
            </a:r>
            <a:r>
              <a:rPr sz="1800" spc="-10" dirty="0">
                <a:latin typeface="Calibri"/>
                <a:cs typeface="Calibri"/>
              </a:rPr>
              <a:t>reception</a:t>
            </a:r>
            <a:r>
              <a:rPr sz="1800" spc="20" dirty="0">
                <a:latin typeface="Calibri"/>
                <a:cs typeface="Calibri"/>
              </a:rPr>
              <a:t> </a:t>
            </a:r>
            <a:r>
              <a:rPr sz="1800" dirty="0">
                <a:latin typeface="Calibri"/>
                <a:cs typeface="Calibri"/>
              </a:rPr>
              <a:t>and</a:t>
            </a:r>
            <a:r>
              <a:rPr sz="1800" spc="5" dirty="0">
                <a:latin typeface="Calibri"/>
                <a:cs typeface="Calibri"/>
              </a:rPr>
              <a:t> </a:t>
            </a:r>
            <a:r>
              <a:rPr sz="1800" spc="-5" dirty="0">
                <a:latin typeface="Calibri"/>
                <a:cs typeface="Calibri"/>
              </a:rPr>
              <a:t>sign</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signing-out</a:t>
            </a:r>
            <a:r>
              <a:rPr sz="1800" spc="10" dirty="0">
                <a:latin typeface="Calibri"/>
                <a:cs typeface="Calibri"/>
              </a:rPr>
              <a:t> </a:t>
            </a:r>
            <a:r>
              <a:rPr sz="1800" spc="-5" dirty="0">
                <a:latin typeface="Calibri"/>
                <a:cs typeface="Calibri"/>
              </a:rPr>
              <a:t>book</a:t>
            </a:r>
            <a:r>
              <a:rPr sz="1800" spc="-10" dirty="0">
                <a:latin typeface="Calibri"/>
                <a:cs typeface="Calibri"/>
              </a:rPr>
              <a:t> </a:t>
            </a:r>
            <a:r>
              <a:rPr sz="1800" spc="-15" dirty="0">
                <a:latin typeface="Calibri"/>
                <a:cs typeface="Calibri"/>
              </a:rPr>
              <a:t>before</a:t>
            </a:r>
            <a:r>
              <a:rPr lang="en-US" spc="-15" dirty="0">
                <a:latin typeface="Calibri"/>
                <a:cs typeface="Calibri"/>
              </a:rPr>
              <a:t> </a:t>
            </a:r>
            <a:r>
              <a:rPr sz="1800" spc="-10" dirty="0">
                <a:latin typeface="Calibri"/>
                <a:cs typeface="Calibri"/>
              </a:rPr>
              <a:t> </a:t>
            </a:r>
            <a:r>
              <a:rPr sz="1800" spc="-5" dirty="0">
                <a:latin typeface="Calibri"/>
                <a:cs typeface="Calibri"/>
              </a:rPr>
              <a:t>they</a:t>
            </a:r>
            <a:r>
              <a:rPr sz="1800" dirty="0">
                <a:latin typeface="Calibri"/>
                <a:cs typeface="Calibri"/>
              </a:rPr>
              <a:t> </a:t>
            </a:r>
            <a:r>
              <a:rPr sz="1800" spc="-5" dirty="0">
                <a:latin typeface="Calibri"/>
                <a:cs typeface="Calibri"/>
              </a:rPr>
              <a:t>go.</a:t>
            </a:r>
            <a:r>
              <a:rPr sz="1800" dirty="0">
                <a:latin typeface="Calibri"/>
                <a:cs typeface="Calibri"/>
              </a:rPr>
              <a:t> </a:t>
            </a:r>
            <a:r>
              <a:rPr sz="1800" spc="-5" dirty="0">
                <a:latin typeface="Calibri"/>
                <a:cs typeface="Calibri"/>
              </a:rPr>
              <a:t>They</a:t>
            </a:r>
            <a:r>
              <a:rPr sz="1800" spc="5" dirty="0">
                <a:latin typeface="Calibri"/>
                <a:cs typeface="Calibri"/>
              </a:rPr>
              <a:t> </a:t>
            </a:r>
            <a:r>
              <a:rPr sz="1800" spc="-5" dirty="0">
                <a:latin typeface="Calibri"/>
                <a:cs typeface="Calibri"/>
              </a:rPr>
              <a:t>will</a:t>
            </a:r>
            <a:r>
              <a:rPr sz="1800" spc="20" dirty="0">
                <a:latin typeface="Calibri"/>
                <a:cs typeface="Calibri"/>
              </a:rPr>
              <a:t> </a:t>
            </a:r>
            <a:r>
              <a:rPr sz="1800" spc="-5" dirty="0">
                <a:latin typeface="Calibri"/>
                <a:cs typeface="Calibri"/>
              </a:rPr>
              <a:t>not</a:t>
            </a:r>
            <a:r>
              <a:rPr sz="1800" spc="5" dirty="0">
                <a:latin typeface="Calibri"/>
                <a:cs typeface="Calibri"/>
              </a:rPr>
              <a:t> </a:t>
            </a:r>
            <a:r>
              <a:rPr sz="1800" spc="-5" dirty="0">
                <a:latin typeface="Calibri"/>
                <a:cs typeface="Calibri"/>
              </a:rPr>
              <a:t>be</a:t>
            </a:r>
            <a:r>
              <a:rPr sz="1800" spc="5" dirty="0">
                <a:latin typeface="Calibri"/>
                <a:cs typeface="Calibri"/>
              </a:rPr>
              <a:t> </a:t>
            </a:r>
            <a:r>
              <a:rPr sz="1800" spc="-10" dirty="0">
                <a:latin typeface="Calibri"/>
                <a:cs typeface="Calibri"/>
              </a:rPr>
              <a:t>allowed</a:t>
            </a:r>
            <a:r>
              <a:rPr sz="1800" spc="30"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leave</a:t>
            </a:r>
            <a:r>
              <a:rPr sz="1800" dirty="0">
                <a:latin typeface="Calibri"/>
                <a:cs typeface="Calibri"/>
              </a:rPr>
              <a:t> </a:t>
            </a:r>
            <a:r>
              <a:rPr sz="1800" spc="-5" dirty="0">
                <a:latin typeface="Calibri"/>
                <a:cs typeface="Calibri"/>
              </a:rPr>
              <a:t>school</a:t>
            </a:r>
            <a:r>
              <a:rPr sz="1800" spc="10" dirty="0">
                <a:latin typeface="Calibri"/>
                <a:cs typeface="Calibri"/>
              </a:rPr>
              <a:t> </a:t>
            </a:r>
            <a:r>
              <a:rPr sz="1800" spc="-5" dirty="0">
                <a:latin typeface="Calibri"/>
                <a:cs typeface="Calibri"/>
              </a:rPr>
              <a:t>if</a:t>
            </a:r>
            <a:r>
              <a:rPr sz="1800" dirty="0">
                <a:latin typeface="Calibri"/>
                <a:cs typeface="Calibri"/>
              </a:rPr>
              <a:t> </a:t>
            </a:r>
            <a:r>
              <a:rPr sz="1800" spc="-10" dirty="0">
                <a:latin typeface="Calibri"/>
                <a:cs typeface="Calibri"/>
              </a:rPr>
              <a:t>you</a:t>
            </a:r>
            <a:r>
              <a:rPr sz="1800" spc="15" dirty="0">
                <a:latin typeface="Calibri"/>
                <a:cs typeface="Calibri"/>
              </a:rPr>
              <a:t> </a:t>
            </a:r>
            <a:r>
              <a:rPr sz="1800" spc="-10" dirty="0">
                <a:latin typeface="Calibri"/>
                <a:cs typeface="Calibri"/>
              </a:rPr>
              <a:t>have </a:t>
            </a:r>
            <a:r>
              <a:rPr sz="1800" spc="-5" dirty="0">
                <a:latin typeface="Calibri"/>
                <a:cs typeface="Calibri"/>
              </a:rPr>
              <a:t>not</a:t>
            </a:r>
            <a:r>
              <a:rPr sz="1800" spc="10" dirty="0">
                <a:latin typeface="Calibri"/>
                <a:cs typeface="Calibri"/>
              </a:rPr>
              <a:t> </a:t>
            </a:r>
            <a:r>
              <a:rPr sz="1800" spc="-15" dirty="0">
                <a:latin typeface="Calibri"/>
                <a:cs typeface="Calibri"/>
              </a:rPr>
              <a:t>contacted</a:t>
            </a:r>
            <a:r>
              <a:rPr sz="1800" spc="30" dirty="0">
                <a:latin typeface="Calibri"/>
                <a:cs typeface="Calibri"/>
              </a:rPr>
              <a:t> </a:t>
            </a:r>
            <a:r>
              <a:rPr sz="1800" dirty="0">
                <a:latin typeface="Calibri"/>
                <a:cs typeface="Calibri"/>
              </a:rPr>
              <a:t>the</a:t>
            </a:r>
            <a:r>
              <a:rPr sz="1800" spc="5" dirty="0">
                <a:latin typeface="Calibri"/>
                <a:cs typeface="Calibri"/>
              </a:rPr>
              <a:t> </a:t>
            </a:r>
            <a:r>
              <a:rPr sz="1800" spc="-5" dirty="0">
                <a:latin typeface="Calibri"/>
                <a:cs typeface="Calibri"/>
              </a:rPr>
              <a:t>school</a:t>
            </a:r>
            <a:r>
              <a:rPr sz="1800" spc="5" dirty="0">
                <a:latin typeface="Calibri"/>
                <a:cs typeface="Calibri"/>
              </a:rPr>
              <a:t> </a:t>
            </a:r>
            <a:r>
              <a:rPr sz="1800" spc="-5" dirty="0">
                <a:latin typeface="Calibri"/>
                <a:cs typeface="Calibri"/>
              </a:rPr>
              <a:t>prior</a:t>
            </a:r>
            <a:r>
              <a:rPr sz="1800" spc="10" dirty="0">
                <a:latin typeface="Calibri"/>
                <a:cs typeface="Calibri"/>
              </a:rPr>
              <a:t> </a:t>
            </a:r>
            <a:r>
              <a:rPr sz="1800" spc="-10" dirty="0">
                <a:latin typeface="Calibri"/>
                <a:cs typeface="Calibri"/>
              </a:rPr>
              <a:t>to</a:t>
            </a:r>
            <a:r>
              <a:rPr sz="1800" spc="10" dirty="0">
                <a:latin typeface="Calibri"/>
                <a:cs typeface="Calibri"/>
              </a:rPr>
              <a:t> </a:t>
            </a:r>
            <a:r>
              <a:rPr sz="1800" dirty="0">
                <a:latin typeface="Calibri"/>
                <a:cs typeface="Calibri"/>
              </a:rPr>
              <a:t>them</a:t>
            </a:r>
            <a:r>
              <a:rPr sz="1800" spc="5" dirty="0">
                <a:latin typeface="Calibri"/>
                <a:cs typeface="Calibri"/>
              </a:rPr>
              <a:t> </a:t>
            </a:r>
            <a:r>
              <a:rPr sz="1800" spc="-5" dirty="0">
                <a:latin typeface="Calibri"/>
                <a:cs typeface="Calibri"/>
              </a:rPr>
              <a:t>leaving.</a:t>
            </a:r>
            <a:r>
              <a:rPr sz="1800" dirty="0">
                <a:latin typeface="Calibri"/>
                <a:cs typeface="Calibri"/>
              </a:rPr>
              <a:t> </a:t>
            </a:r>
            <a:r>
              <a:rPr sz="1800" spc="-50" dirty="0">
                <a:latin typeface="Calibri"/>
                <a:cs typeface="Calibri"/>
              </a:rPr>
              <a:t>You</a:t>
            </a:r>
            <a:r>
              <a:rPr sz="1800" dirty="0">
                <a:latin typeface="Calibri"/>
                <a:cs typeface="Calibri"/>
              </a:rPr>
              <a:t> </a:t>
            </a:r>
            <a:r>
              <a:rPr sz="1800" spc="-5" dirty="0">
                <a:latin typeface="Calibri"/>
                <a:cs typeface="Calibri"/>
              </a:rPr>
              <a:t>can</a:t>
            </a:r>
            <a:r>
              <a:rPr lang="en-US" spc="-5" dirty="0">
                <a:latin typeface="Calibri"/>
                <a:cs typeface="Calibri"/>
              </a:rPr>
              <a:t> </a:t>
            </a:r>
            <a:r>
              <a:rPr sz="1800" spc="-390" dirty="0">
                <a:latin typeface="Calibri"/>
                <a:cs typeface="Calibri"/>
              </a:rPr>
              <a:t> </a:t>
            </a:r>
            <a:r>
              <a:rPr sz="1800" spc="-5" dirty="0">
                <a:latin typeface="Calibri"/>
                <a:cs typeface="Calibri"/>
              </a:rPr>
              <a:t>ring</a:t>
            </a:r>
            <a:r>
              <a:rPr sz="1800" spc="15" dirty="0">
                <a:latin typeface="Calibri"/>
                <a:cs typeface="Calibri"/>
              </a:rPr>
              <a:t> </a:t>
            </a:r>
            <a:r>
              <a:rPr sz="1800" dirty="0">
                <a:latin typeface="Calibri"/>
                <a:cs typeface="Calibri"/>
              </a:rPr>
              <a:t>the </a:t>
            </a:r>
            <a:r>
              <a:rPr sz="1800" spc="-5" dirty="0">
                <a:latin typeface="Calibri"/>
                <a:cs typeface="Calibri"/>
              </a:rPr>
              <a:t>school,</a:t>
            </a:r>
            <a:r>
              <a:rPr sz="1800" spc="15" dirty="0">
                <a:latin typeface="Calibri"/>
                <a:cs typeface="Calibri"/>
              </a:rPr>
              <a:t> </a:t>
            </a:r>
            <a:r>
              <a:rPr sz="1800" dirty="0">
                <a:latin typeface="Calibri"/>
                <a:cs typeface="Calibri"/>
              </a:rPr>
              <a:t>email</a:t>
            </a:r>
            <a:r>
              <a:rPr sz="1800" spc="5" dirty="0">
                <a:latin typeface="Calibri"/>
                <a:cs typeface="Calibri"/>
              </a:rPr>
              <a:t> </a:t>
            </a:r>
            <a:r>
              <a:rPr sz="1800" spc="-5" dirty="0">
                <a:latin typeface="Calibri"/>
                <a:cs typeface="Calibri"/>
              </a:rPr>
              <a:t>or</a:t>
            </a:r>
            <a:r>
              <a:rPr sz="1800" dirty="0">
                <a:latin typeface="Calibri"/>
                <a:cs typeface="Calibri"/>
              </a:rPr>
              <a:t> </a:t>
            </a:r>
            <a:r>
              <a:rPr sz="1800" spc="-5" dirty="0">
                <a:latin typeface="Calibri"/>
                <a:cs typeface="Calibri"/>
              </a:rPr>
              <a:t>send </a:t>
            </a:r>
            <a:r>
              <a:rPr sz="1800" dirty="0">
                <a:latin typeface="Calibri"/>
                <a:cs typeface="Calibri"/>
              </a:rPr>
              <a:t>a</a:t>
            </a:r>
            <a:r>
              <a:rPr sz="1800" spc="15" dirty="0">
                <a:latin typeface="Calibri"/>
                <a:cs typeface="Calibri"/>
              </a:rPr>
              <a:t> </a:t>
            </a:r>
            <a:r>
              <a:rPr sz="1800" spc="-15" dirty="0">
                <a:latin typeface="Calibri"/>
                <a:cs typeface="Calibri"/>
              </a:rPr>
              <a:t>letter</a:t>
            </a:r>
            <a:r>
              <a:rPr sz="1800" spc="10" dirty="0">
                <a:latin typeface="Calibri"/>
                <a:cs typeface="Calibri"/>
              </a:rPr>
              <a:t> </a:t>
            </a:r>
            <a:r>
              <a:rPr sz="1800" spc="-5" dirty="0">
                <a:latin typeface="Calibri"/>
                <a:cs typeface="Calibri"/>
              </a:rPr>
              <a:t>in</a:t>
            </a:r>
            <a:r>
              <a:rPr sz="1800" spc="10" dirty="0">
                <a:latin typeface="Calibri"/>
                <a:cs typeface="Calibri"/>
              </a:rPr>
              <a:t> </a:t>
            </a:r>
            <a:r>
              <a:rPr sz="1800" spc="-5" dirty="0">
                <a:latin typeface="Calibri"/>
                <a:cs typeface="Calibri"/>
              </a:rPr>
              <a:t>with</a:t>
            </a:r>
            <a:r>
              <a:rPr sz="1800" spc="15" dirty="0">
                <a:latin typeface="Calibri"/>
                <a:cs typeface="Calibri"/>
              </a:rPr>
              <a:t> </a:t>
            </a:r>
            <a:r>
              <a:rPr sz="1800" dirty="0">
                <a:latin typeface="Calibri"/>
                <a:cs typeface="Calibri"/>
              </a:rPr>
              <a:t>the</a:t>
            </a:r>
            <a:r>
              <a:rPr sz="1800" spc="10" dirty="0">
                <a:latin typeface="Calibri"/>
                <a:cs typeface="Calibri"/>
              </a:rPr>
              <a:t> </a:t>
            </a:r>
            <a:r>
              <a:rPr sz="1800" spc="-5" dirty="0">
                <a:latin typeface="Calibri"/>
                <a:cs typeface="Calibri"/>
              </a:rPr>
              <a:t>student</a:t>
            </a:r>
            <a:r>
              <a:rPr lang="en-GB" sz="1800" spc="-5" dirty="0">
                <a:latin typeface="Calibri"/>
                <a:cs typeface="Calibri"/>
              </a:rPr>
              <a:t> to be given in to reception</a:t>
            </a:r>
            <a:r>
              <a:rPr sz="1800" spc="-5" dirty="0">
                <a:latin typeface="Calibri"/>
                <a:cs typeface="Calibri"/>
              </a:rPr>
              <a:t>.</a:t>
            </a:r>
            <a:r>
              <a:rPr sz="1800" spc="-10" dirty="0">
                <a:latin typeface="Calibri"/>
                <a:cs typeface="Calibri"/>
              </a:rPr>
              <a:t> For</a:t>
            </a:r>
            <a:r>
              <a:rPr sz="1800" spc="5" dirty="0">
                <a:latin typeface="Calibri"/>
                <a:cs typeface="Calibri"/>
              </a:rPr>
              <a:t> </a:t>
            </a:r>
            <a:r>
              <a:rPr sz="1800" dirty="0">
                <a:latin typeface="Calibri"/>
                <a:cs typeface="Calibri"/>
              </a:rPr>
              <a:t>the</a:t>
            </a:r>
            <a:r>
              <a:rPr sz="1800" spc="5" dirty="0">
                <a:latin typeface="Calibri"/>
                <a:cs typeface="Calibri"/>
              </a:rPr>
              <a:t> </a:t>
            </a:r>
            <a:r>
              <a:rPr sz="1800" spc="-15" dirty="0">
                <a:latin typeface="Calibri"/>
                <a:cs typeface="Calibri"/>
              </a:rPr>
              <a:t>safety</a:t>
            </a:r>
            <a:r>
              <a:rPr sz="1800" dirty="0">
                <a:latin typeface="Calibri"/>
                <a:cs typeface="Calibri"/>
              </a:rPr>
              <a:t> </a:t>
            </a:r>
            <a:r>
              <a:rPr sz="1800" spc="-5" dirty="0">
                <a:latin typeface="Calibri"/>
                <a:cs typeface="Calibri"/>
              </a:rPr>
              <a:t>of our</a:t>
            </a:r>
            <a:r>
              <a:rPr sz="1800" spc="15" dirty="0">
                <a:latin typeface="Calibri"/>
                <a:cs typeface="Calibri"/>
              </a:rPr>
              <a:t> </a:t>
            </a:r>
            <a:r>
              <a:rPr sz="1800" spc="-5" dirty="0">
                <a:latin typeface="Calibri"/>
                <a:cs typeface="Calibri"/>
              </a:rPr>
              <a:t>students,</a:t>
            </a:r>
            <a:r>
              <a:rPr sz="1800" dirty="0">
                <a:latin typeface="Calibri"/>
                <a:cs typeface="Calibri"/>
              </a:rPr>
              <a:t> </a:t>
            </a:r>
            <a:r>
              <a:rPr sz="1800" spc="-5" dirty="0">
                <a:latin typeface="Calibri"/>
                <a:cs typeface="Calibri"/>
              </a:rPr>
              <a:t>if</a:t>
            </a:r>
            <a:r>
              <a:rPr sz="1800" spc="15" dirty="0">
                <a:latin typeface="Calibri"/>
                <a:cs typeface="Calibri"/>
              </a:rPr>
              <a:t> </a:t>
            </a:r>
            <a:r>
              <a:rPr sz="1800" spc="-10" dirty="0">
                <a:latin typeface="Calibri"/>
                <a:cs typeface="Calibri"/>
              </a:rPr>
              <a:t>we</a:t>
            </a:r>
            <a:r>
              <a:rPr sz="1800" dirty="0">
                <a:latin typeface="Calibri"/>
                <a:cs typeface="Calibri"/>
              </a:rPr>
              <a:t> </a:t>
            </a:r>
            <a:r>
              <a:rPr sz="1800" spc="-10" dirty="0">
                <a:latin typeface="Calibri"/>
                <a:cs typeface="Calibri"/>
              </a:rPr>
              <a:t>feel</a:t>
            </a:r>
            <a:r>
              <a:rPr sz="1800" spc="10" dirty="0">
                <a:latin typeface="Calibri"/>
                <a:cs typeface="Calibri"/>
              </a:rPr>
              <a:t> </a:t>
            </a:r>
            <a:r>
              <a:rPr sz="1800" spc="-5" dirty="0">
                <a:latin typeface="Calibri"/>
                <a:cs typeface="Calibri"/>
              </a:rPr>
              <a:t>evidence</a:t>
            </a:r>
            <a:r>
              <a:rPr sz="1800" spc="15" dirty="0">
                <a:latin typeface="Calibri"/>
                <a:cs typeface="Calibri"/>
              </a:rPr>
              <a:t> </a:t>
            </a:r>
            <a:r>
              <a:rPr sz="1800" spc="-5" dirty="0">
                <a:latin typeface="Calibri"/>
                <a:cs typeface="Calibri"/>
              </a:rPr>
              <a:t>is</a:t>
            </a:r>
            <a:r>
              <a:rPr sz="1800" spc="20" dirty="0">
                <a:latin typeface="Calibri"/>
                <a:cs typeface="Calibri"/>
              </a:rPr>
              <a:t> </a:t>
            </a:r>
            <a:r>
              <a:rPr sz="1800" spc="-5" dirty="0">
                <a:latin typeface="Calibri"/>
                <a:cs typeface="Calibri"/>
              </a:rPr>
              <a:t>not </a:t>
            </a:r>
            <a:r>
              <a:rPr sz="1800" spc="-10">
                <a:latin typeface="Calibri"/>
                <a:cs typeface="Calibri"/>
              </a:rPr>
              <a:t>legitimate</a:t>
            </a:r>
            <a:r>
              <a:rPr lang="en-US" spc="-10">
                <a:latin typeface="Calibri"/>
                <a:cs typeface="Calibri"/>
              </a:rPr>
              <a:t>,</a:t>
            </a:r>
            <a:r>
              <a:rPr sz="1800" spc="10" dirty="0">
                <a:latin typeface="Calibri"/>
                <a:cs typeface="Calibri"/>
              </a:rPr>
              <a:t> </a:t>
            </a:r>
            <a:r>
              <a:rPr sz="1800" spc="-10" dirty="0">
                <a:latin typeface="Calibri"/>
                <a:cs typeface="Calibri"/>
              </a:rPr>
              <a:t>we</a:t>
            </a:r>
            <a:r>
              <a:rPr sz="1800" dirty="0">
                <a:latin typeface="Calibri"/>
                <a:cs typeface="Calibri"/>
              </a:rPr>
              <a:t> </a:t>
            </a:r>
            <a:r>
              <a:rPr sz="1800" spc="-5" dirty="0">
                <a:latin typeface="Calibri"/>
                <a:cs typeface="Calibri"/>
              </a:rPr>
              <a:t>will</a:t>
            </a:r>
            <a:r>
              <a:rPr sz="1800" spc="15" dirty="0">
                <a:latin typeface="Calibri"/>
                <a:cs typeface="Calibri"/>
              </a:rPr>
              <a:t> </a:t>
            </a:r>
            <a:r>
              <a:rPr sz="1800" spc="-5" dirty="0">
                <a:latin typeface="Calibri"/>
                <a:cs typeface="Calibri"/>
              </a:rPr>
              <a:t>not</a:t>
            </a:r>
            <a:r>
              <a:rPr sz="1800" spc="5" dirty="0">
                <a:latin typeface="Calibri"/>
                <a:cs typeface="Calibri"/>
              </a:rPr>
              <a:t> </a:t>
            </a:r>
            <a:r>
              <a:rPr sz="1800" spc="-5" dirty="0">
                <a:latin typeface="Calibri"/>
                <a:cs typeface="Calibri"/>
              </a:rPr>
              <a:t>let</a:t>
            </a:r>
            <a:r>
              <a:rPr sz="1800" spc="5" dirty="0">
                <a:latin typeface="Calibri"/>
                <a:cs typeface="Calibri"/>
              </a:rPr>
              <a:t> </a:t>
            </a:r>
            <a:r>
              <a:rPr sz="1800" dirty="0">
                <a:latin typeface="Calibri"/>
                <a:cs typeface="Calibri"/>
              </a:rPr>
              <a:t>them </a:t>
            </a:r>
            <a:r>
              <a:rPr sz="1800" spc="-10" dirty="0">
                <a:latin typeface="Calibri"/>
                <a:cs typeface="Calibri"/>
              </a:rPr>
              <a:t>leave.</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sz="1800" spc="-50" dirty="0">
                <a:latin typeface="Calibri"/>
                <a:cs typeface="Calibri"/>
              </a:rPr>
              <a:t>You</a:t>
            </a:r>
            <a:r>
              <a:rPr sz="1800" spc="-5" dirty="0">
                <a:latin typeface="Calibri"/>
                <a:cs typeface="Calibri"/>
              </a:rPr>
              <a:t> must</a:t>
            </a:r>
            <a:r>
              <a:rPr sz="1800" dirty="0">
                <a:latin typeface="Calibri"/>
                <a:cs typeface="Calibri"/>
              </a:rPr>
              <a:t> </a:t>
            </a:r>
            <a:r>
              <a:rPr sz="1800" spc="-5" dirty="0">
                <a:latin typeface="Calibri"/>
                <a:cs typeface="Calibri"/>
              </a:rPr>
              <a:t>send</a:t>
            </a:r>
            <a:r>
              <a:rPr sz="1800" dirty="0">
                <a:latin typeface="Calibri"/>
                <a:cs typeface="Calibri"/>
              </a:rPr>
              <a:t> a</a:t>
            </a:r>
            <a:r>
              <a:rPr sz="1800" spc="10" dirty="0">
                <a:latin typeface="Calibri"/>
                <a:cs typeface="Calibri"/>
              </a:rPr>
              <a:t> </a:t>
            </a:r>
            <a:r>
              <a:rPr sz="1800" spc="-15" dirty="0">
                <a:latin typeface="Calibri"/>
                <a:cs typeface="Calibri"/>
              </a:rPr>
              <a:t>letter</a:t>
            </a:r>
            <a:r>
              <a:rPr sz="1800" spc="10" dirty="0">
                <a:latin typeface="Calibri"/>
                <a:cs typeface="Calibri"/>
              </a:rPr>
              <a:t> </a:t>
            </a:r>
            <a:r>
              <a:rPr sz="1800" spc="-5" dirty="0">
                <a:latin typeface="Calibri"/>
                <a:cs typeface="Calibri"/>
              </a:rPr>
              <a:t>in</a:t>
            </a:r>
            <a:r>
              <a:rPr sz="1800" spc="10" dirty="0">
                <a:latin typeface="Calibri"/>
                <a:cs typeface="Calibri"/>
              </a:rPr>
              <a:t> </a:t>
            </a:r>
            <a:r>
              <a:rPr sz="1800" spc="-5" dirty="0">
                <a:latin typeface="Calibri"/>
                <a:cs typeface="Calibri"/>
              </a:rPr>
              <a:t>with</a:t>
            </a:r>
            <a:r>
              <a:rPr sz="1800" spc="10" dirty="0">
                <a:latin typeface="Calibri"/>
                <a:cs typeface="Calibri"/>
              </a:rPr>
              <a:t> </a:t>
            </a:r>
            <a:r>
              <a:rPr sz="1800" dirty="0">
                <a:latin typeface="Calibri"/>
                <a:cs typeface="Calibri"/>
              </a:rPr>
              <a:t>the</a:t>
            </a:r>
            <a:r>
              <a:rPr sz="1800" spc="15" dirty="0">
                <a:latin typeface="Calibri"/>
                <a:cs typeface="Calibri"/>
              </a:rPr>
              <a:t> </a:t>
            </a:r>
            <a:r>
              <a:rPr sz="1800" spc="-5" dirty="0">
                <a:latin typeface="Calibri"/>
                <a:cs typeface="Calibri"/>
              </a:rPr>
              <a:t>student,</a:t>
            </a:r>
            <a:r>
              <a:rPr sz="1800" spc="-10" dirty="0">
                <a:latin typeface="Calibri"/>
                <a:cs typeface="Calibri"/>
              </a:rPr>
              <a:t> </a:t>
            </a:r>
            <a:r>
              <a:rPr sz="1800" spc="-5" dirty="0">
                <a:latin typeface="Calibri"/>
                <a:cs typeface="Calibri"/>
              </a:rPr>
              <a:t>or</a:t>
            </a:r>
            <a:r>
              <a:rPr sz="1800" spc="5" dirty="0">
                <a:latin typeface="Calibri"/>
                <a:cs typeface="Calibri"/>
              </a:rPr>
              <a:t> </a:t>
            </a:r>
            <a:r>
              <a:rPr sz="1800" spc="-10" dirty="0">
                <a:latin typeface="Calibri"/>
                <a:cs typeface="Calibri"/>
              </a:rPr>
              <a:t>have </a:t>
            </a:r>
            <a:r>
              <a:rPr sz="1800" spc="-5" dirty="0">
                <a:latin typeface="Calibri"/>
                <a:cs typeface="Calibri"/>
              </a:rPr>
              <a:t>emailed</a:t>
            </a:r>
            <a:r>
              <a:rPr sz="1800" spc="15" dirty="0">
                <a:latin typeface="Calibri"/>
                <a:cs typeface="Calibri"/>
              </a:rPr>
              <a:t> </a:t>
            </a:r>
            <a:r>
              <a:rPr sz="1800" dirty="0">
                <a:latin typeface="Calibri"/>
                <a:cs typeface="Calibri"/>
              </a:rPr>
              <a:t>the</a:t>
            </a:r>
            <a:r>
              <a:rPr sz="1800" spc="10" dirty="0">
                <a:latin typeface="Calibri"/>
                <a:cs typeface="Calibri"/>
              </a:rPr>
              <a:t> </a:t>
            </a:r>
            <a:r>
              <a:rPr sz="1800" spc="-5" dirty="0">
                <a:latin typeface="Calibri"/>
                <a:cs typeface="Calibri"/>
              </a:rPr>
              <a:t>school</a:t>
            </a:r>
            <a:r>
              <a:rPr sz="1800" spc="5" dirty="0">
                <a:latin typeface="Calibri"/>
                <a:cs typeface="Calibri"/>
              </a:rPr>
              <a:t> </a:t>
            </a:r>
            <a:r>
              <a:rPr sz="1800" spc="-5" dirty="0">
                <a:latin typeface="Calibri"/>
                <a:cs typeface="Calibri"/>
              </a:rPr>
              <a:t>if:</a:t>
            </a:r>
            <a:endParaRPr sz="1800" dirty="0">
              <a:latin typeface="Calibri"/>
              <a:cs typeface="Calibri"/>
            </a:endParaRPr>
          </a:p>
          <a:p>
            <a:pPr>
              <a:lnSpc>
                <a:spcPct val="100000"/>
              </a:lnSpc>
              <a:spcBef>
                <a:spcPts val="25"/>
              </a:spcBef>
            </a:pPr>
            <a:endParaRPr sz="1750" dirty="0">
              <a:latin typeface="Calibri"/>
              <a:cs typeface="Calibri"/>
            </a:endParaRPr>
          </a:p>
          <a:p>
            <a:pPr marL="299085" indent="-287020">
              <a:lnSpc>
                <a:spcPct val="100000"/>
              </a:lnSpc>
              <a:buFont typeface="Arial"/>
              <a:buChar char="•"/>
              <a:tabLst>
                <a:tab pos="299085" algn="l"/>
                <a:tab pos="299720" algn="l"/>
              </a:tabLst>
            </a:pPr>
            <a:r>
              <a:rPr sz="1800" spc="-10" dirty="0">
                <a:latin typeface="Calibri"/>
                <a:cs typeface="Calibri"/>
              </a:rPr>
              <a:t>your</a:t>
            </a:r>
            <a:r>
              <a:rPr sz="1800" spc="5" dirty="0">
                <a:latin typeface="Calibri"/>
                <a:cs typeface="Calibri"/>
              </a:rPr>
              <a:t> </a:t>
            </a:r>
            <a:r>
              <a:rPr sz="1800" spc="-10" dirty="0">
                <a:latin typeface="Calibri"/>
                <a:cs typeface="Calibri"/>
              </a:rPr>
              <a:t>child</a:t>
            </a:r>
            <a:r>
              <a:rPr sz="1800" spc="30" dirty="0">
                <a:latin typeface="Calibri"/>
                <a:cs typeface="Calibri"/>
              </a:rPr>
              <a:t> </a:t>
            </a:r>
            <a:r>
              <a:rPr sz="1800" spc="-5" dirty="0">
                <a:latin typeface="Calibri"/>
                <a:cs typeface="Calibri"/>
              </a:rPr>
              <a:t>has been</a:t>
            </a:r>
            <a:r>
              <a:rPr sz="1800" spc="20" dirty="0">
                <a:latin typeface="Calibri"/>
                <a:cs typeface="Calibri"/>
              </a:rPr>
              <a:t> </a:t>
            </a:r>
            <a:r>
              <a:rPr sz="1800" spc="-5" dirty="0">
                <a:latin typeface="Calibri"/>
                <a:cs typeface="Calibri"/>
              </a:rPr>
              <a:t>absent</a:t>
            </a:r>
            <a:r>
              <a:rPr sz="1800" spc="5" dirty="0">
                <a:latin typeface="Calibri"/>
                <a:cs typeface="Calibri"/>
              </a:rPr>
              <a:t> </a:t>
            </a:r>
            <a:r>
              <a:rPr sz="1800" spc="-10" dirty="0">
                <a:latin typeface="Calibri"/>
                <a:cs typeface="Calibri"/>
              </a:rPr>
              <a:t>from</a:t>
            </a:r>
            <a:r>
              <a:rPr sz="1800" spc="-5" dirty="0">
                <a:latin typeface="Calibri"/>
                <a:cs typeface="Calibri"/>
              </a:rPr>
              <a:t> school</a:t>
            </a:r>
            <a:r>
              <a:rPr sz="1800" spc="10" dirty="0">
                <a:latin typeface="Calibri"/>
                <a:cs typeface="Calibri"/>
              </a:rPr>
              <a:t> </a:t>
            </a:r>
            <a:r>
              <a:rPr sz="1800" spc="-10" dirty="0">
                <a:latin typeface="Calibri"/>
                <a:cs typeface="Calibri"/>
              </a:rPr>
              <a:t>(even</a:t>
            </a:r>
            <a:r>
              <a:rPr sz="1800" spc="15" dirty="0">
                <a:latin typeface="Calibri"/>
                <a:cs typeface="Calibri"/>
              </a:rPr>
              <a:t> </a:t>
            </a:r>
            <a:r>
              <a:rPr sz="1800" spc="-5" dirty="0">
                <a:latin typeface="Calibri"/>
                <a:cs typeface="Calibri"/>
              </a:rPr>
              <a:t>if</a:t>
            </a:r>
            <a:r>
              <a:rPr sz="1800" dirty="0">
                <a:latin typeface="Calibri"/>
                <a:cs typeface="Calibri"/>
              </a:rPr>
              <a:t> a</a:t>
            </a:r>
            <a:r>
              <a:rPr sz="1800" spc="15" dirty="0">
                <a:latin typeface="Calibri"/>
                <a:cs typeface="Calibri"/>
              </a:rPr>
              <a:t> </a:t>
            </a:r>
            <a:r>
              <a:rPr sz="1800" spc="-5" dirty="0">
                <a:latin typeface="Calibri"/>
                <a:cs typeface="Calibri"/>
              </a:rPr>
              <a:t>telephone</a:t>
            </a:r>
            <a:r>
              <a:rPr sz="1800" spc="10" dirty="0">
                <a:latin typeface="Calibri"/>
                <a:cs typeface="Calibri"/>
              </a:rPr>
              <a:t> </a:t>
            </a:r>
            <a:r>
              <a:rPr sz="1800" spc="-5" dirty="0">
                <a:latin typeface="Calibri"/>
                <a:cs typeface="Calibri"/>
              </a:rPr>
              <a:t>message has</a:t>
            </a:r>
            <a:r>
              <a:rPr sz="1800" spc="5" dirty="0">
                <a:latin typeface="Calibri"/>
                <a:cs typeface="Calibri"/>
              </a:rPr>
              <a:t> </a:t>
            </a:r>
            <a:r>
              <a:rPr sz="1800" spc="-5" dirty="0">
                <a:latin typeface="Calibri"/>
                <a:cs typeface="Calibri"/>
              </a:rPr>
              <a:t>already</a:t>
            </a:r>
            <a:r>
              <a:rPr sz="1800" spc="5" dirty="0">
                <a:latin typeface="Calibri"/>
                <a:cs typeface="Calibri"/>
              </a:rPr>
              <a:t> </a:t>
            </a:r>
            <a:r>
              <a:rPr sz="1800" dirty="0">
                <a:latin typeface="Calibri"/>
                <a:cs typeface="Calibri"/>
              </a:rPr>
              <a:t>been</a:t>
            </a:r>
            <a:r>
              <a:rPr sz="1800" spc="20" dirty="0">
                <a:latin typeface="Calibri"/>
                <a:cs typeface="Calibri"/>
              </a:rPr>
              <a:t> </a:t>
            </a:r>
            <a:r>
              <a:rPr sz="1800" spc="-5" dirty="0">
                <a:latin typeface="Calibri"/>
                <a:cs typeface="Calibri"/>
              </a:rPr>
              <a:t>given).</a:t>
            </a:r>
            <a:endParaRPr sz="1800" dirty="0">
              <a:latin typeface="Calibri"/>
              <a:cs typeface="Calibri"/>
            </a:endParaRPr>
          </a:p>
          <a:p>
            <a:pPr marL="299085" marR="256540" indent="-287020">
              <a:lnSpc>
                <a:spcPct val="100000"/>
              </a:lnSpc>
              <a:buFont typeface="Arial"/>
              <a:buChar char="•"/>
              <a:tabLst>
                <a:tab pos="299085" algn="l"/>
                <a:tab pos="299720" algn="l"/>
              </a:tabLst>
            </a:pPr>
            <a:r>
              <a:rPr sz="1800" spc="-10" dirty="0">
                <a:latin typeface="Calibri"/>
                <a:cs typeface="Calibri"/>
              </a:rPr>
              <a:t>your</a:t>
            </a:r>
            <a:r>
              <a:rPr sz="1800" spc="5" dirty="0">
                <a:latin typeface="Calibri"/>
                <a:cs typeface="Calibri"/>
              </a:rPr>
              <a:t> </a:t>
            </a:r>
            <a:r>
              <a:rPr sz="1800" spc="-10" dirty="0">
                <a:latin typeface="Calibri"/>
                <a:cs typeface="Calibri"/>
              </a:rPr>
              <a:t>child</a:t>
            </a:r>
            <a:r>
              <a:rPr sz="1800" spc="30" dirty="0">
                <a:latin typeface="Calibri"/>
                <a:cs typeface="Calibri"/>
              </a:rPr>
              <a:t> </a:t>
            </a:r>
            <a:r>
              <a:rPr sz="1800" dirty="0">
                <a:latin typeface="Calibri"/>
                <a:cs typeface="Calibri"/>
              </a:rPr>
              <a:t>needs</a:t>
            </a:r>
            <a:r>
              <a:rPr sz="1800" spc="5"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leave</a:t>
            </a:r>
            <a:r>
              <a:rPr sz="1800" spc="-5" dirty="0">
                <a:latin typeface="Calibri"/>
                <a:cs typeface="Calibri"/>
              </a:rPr>
              <a:t> school</a:t>
            </a:r>
            <a:r>
              <a:rPr sz="1800" spc="5" dirty="0">
                <a:latin typeface="Calibri"/>
                <a:cs typeface="Calibri"/>
              </a:rPr>
              <a:t> </a:t>
            </a:r>
            <a:r>
              <a:rPr sz="1800" spc="-5" dirty="0">
                <a:latin typeface="Calibri"/>
                <a:cs typeface="Calibri"/>
              </a:rPr>
              <a:t>during</a:t>
            </a:r>
            <a:r>
              <a:rPr sz="1800" spc="30" dirty="0">
                <a:latin typeface="Calibri"/>
                <a:cs typeface="Calibri"/>
              </a:rPr>
              <a:t> </a:t>
            </a:r>
            <a:r>
              <a:rPr sz="1800" dirty="0">
                <a:latin typeface="Calibri"/>
                <a:cs typeface="Calibri"/>
              </a:rPr>
              <a:t>the</a:t>
            </a:r>
            <a:r>
              <a:rPr sz="1800" spc="5" dirty="0">
                <a:latin typeface="Calibri"/>
                <a:cs typeface="Calibri"/>
              </a:rPr>
              <a:t> </a:t>
            </a:r>
            <a:r>
              <a:rPr sz="1800" spc="-15" dirty="0">
                <a:latin typeface="Calibri"/>
                <a:cs typeface="Calibri"/>
              </a:rPr>
              <a:t>day</a:t>
            </a:r>
            <a:r>
              <a:rPr sz="1800" spc="5" dirty="0">
                <a:latin typeface="Calibri"/>
                <a:cs typeface="Calibri"/>
              </a:rPr>
              <a:t> </a:t>
            </a:r>
            <a:r>
              <a:rPr sz="1800" spc="-15" dirty="0">
                <a:latin typeface="Calibri"/>
                <a:cs typeface="Calibri"/>
              </a:rPr>
              <a:t>for</a:t>
            </a:r>
            <a:r>
              <a:rPr sz="1800" spc="10" dirty="0">
                <a:latin typeface="Calibri"/>
                <a:cs typeface="Calibri"/>
              </a:rPr>
              <a:t> </a:t>
            </a:r>
            <a:r>
              <a:rPr sz="1800" dirty="0">
                <a:latin typeface="Calibri"/>
                <a:cs typeface="Calibri"/>
              </a:rPr>
              <a:t>an</a:t>
            </a:r>
            <a:r>
              <a:rPr sz="1800" spc="5" dirty="0">
                <a:latin typeface="Calibri"/>
                <a:cs typeface="Calibri"/>
              </a:rPr>
              <a:t> </a:t>
            </a:r>
            <a:r>
              <a:rPr sz="1800" spc="-5" dirty="0">
                <a:latin typeface="Calibri"/>
                <a:cs typeface="Calibri"/>
              </a:rPr>
              <a:t>appointment</a:t>
            </a:r>
            <a:r>
              <a:rPr sz="1800" spc="5" dirty="0">
                <a:latin typeface="Calibri"/>
                <a:cs typeface="Calibri"/>
              </a:rPr>
              <a:t> </a:t>
            </a:r>
            <a:r>
              <a:rPr sz="1800" spc="-5" dirty="0">
                <a:latin typeface="Calibri"/>
                <a:cs typeface="Calibri"/>
              </a:rPr>
              <a:t>with</a:t>
            </a:r>
            <a:r>
              <a:rPr sz="1800" spc="15" dirty="0">
                <a:latin typeface="Calibri"/>
                <a:cs typeface="Calibri"/>
              </a:rPr>
              <a:t> </a:t>
            </a:r>
            <a:r>
              <a:rPr sz="1800" dirty="0">
                <a:latin typeface="Calibri"/>
                <a:cs typeface="Calibri"/>
              </a:rPr>
              <a:t>a </a:t>
            </a:r>
            <a:r>
              <a:rPr sz="1800" spc="-10" dirty="0">
                <a:latin typeface="Calibri"/>
                <a:cs typeface="Calibri"/>
              </a:rPr>
              <a:t>doctor</a:t>
            </a:r>
            <a:r>
              <a:rPr sz="1800" spc="10" dirty="0">
                <a:latin typeface="Calibri"/>
                <a:cs typeface="Calibri"/>
              </a:rPr>
              <a:t> </a:t>
            </a:r>
            <a:r>
              <a:rPr sz="1800" spc="-5" dirty="0">
                <a:latin typeface="Calibri"/>
                <a:cs typeface="Calibri"/>
              </a:rPr>
              <a:t>or</a:t>
            </a:r>
            <a:r>
              <a:rPr sz="1800" spc="10" dirty="0">
                <a:latin typeface="Calibri"/>
                <a:cs typeface="Calibri"/>
              </a:rPr>
              <a:t> </a:t>
            </a:r>
            <a:r>
              <a:rPr sz="1800" spc="-10" dirty="0">
                <a:latin typeface="Calibri"/>
                <a:cs typeface="Calibri"/>
              </a:rPr>
              <a:t>dentist,</a:t>
            </a:r>
            <a:r>
              <a:rPr sz="1800" spc="5" dirty="0">
                <a:latin typeface="Calibri"/>
                <a:cs typeface="Calibri"/>
              </a:rPr>
              <a:t> </a:t>
            </a:r>
            <a:r>
              <a:rPr sz="1800" spc="-5" dirty="0">
                <a:latin typeface="Calibri"/>
                <a:cs typeface="Calibri"/>
              </a:rPr>
              <a:t>or </a:t>
            </a:r>
            <a:r>
              <a:rPr sz="1800" spc="-15" dirty="0">
                <a:latin typeface="Calibri"/>
                <a:cs typeface="Calibri"/>
              </a:rPr>
              <a:t>for</a:t>
            </a:r>
            <a:r>
              <a:rPr sz="1800" spc="10" dirty="0">
                <a:latin typeface="Calibri"/>
                <a:cs typeface="Calibri"/>
              </a:rPr>
              <a:t> </a:t>
            </a:r>
            <a:r>
              <a:rPr sz="1800" spc="-5" dirty="0">
                <a:latin typeface="Calibri"/>
                <a:cs typeface="Calibri"/>
              </a:rPr>
              <a:t>some other </a:t>
            </a:r>
            <a:r>
              <a:rPr sz="1800" spc="-390" dirty="0">
                <a:latin typeface="Calibri"/>
                <a:cs typeface="Calibri"/>
              </a:rPr>
              <a:t> </a:t>
            </a:r>
            <a:r>
              <a:rPr sz="1800" spc="-10" dirty="0">
                <a:latin typeface="Calibri"/>
                <a:cs typeface="Calibri"/>
              </a:rPr>
              <a:t>reason.</a:t>
            </a:r>
            <a:endParaRPr sz="1800" dirty="0">
              <a:latin typeface="Calibri"/>
              <a:cs typeface="Calibri"/>
            </a:endParaRPr>
          </a:p>
          <a:p>
            <a:pPr marL="299085" indent="-287020">
              <a:lnSpc>
                <a:spcPct val="100000"/>
              </a:lnSpc>
              <a:buFont typeface="Arial"/>
              <a:buChar char="•"/>
              <a:tabLst>
                <a:tab pos="299085" algn="l"/>
                <a:tab pos="299720" algn="l"/>
              </a:tabLst>
            </a:pPr>
            <a:r>
              <a:rPr sz="1800" spc="-10" dirty="0">
                <a:latin typeface="Calibri"/>
                <a:cs typeface="Calibri"/>
              </a:rPr>
              <a:t>your</a:t>
            </a:r>
            <a:r>
              <a:rPr sz="1800" dirty="0">
                <a:latin typeface="Calibri"/>
                <a:cs typeface="Calibri"/>
              </a:rPr>
              <a:t> </a:t>
            </a:r>
            <a:r>
              <a:rPr sz="1800" spc="-10" dirty="0">
                <a:latin typeface="Calibri"/>
                <a:cs typeface="Calibri"/>
              </a:rPr>
              <a:t>child</a:t>
            </a:r>
            <a:r>
              <a:rPr sz="1800" spc="20" dirty="0">
                <a:latin typeface="Calibri"/>
                <a:cs typeface="Calibri"/>
              </a:rPr>
              <a:t> </a:t>
            </a:r>
            <a:r>
              <a:rPr sz="1800" dirty="0">
                <a:latin typeface="Calibri"/>
                <a:cs typeface="Calibri"/>
              </a:rPr>
              <a:t>needs </a:t>
            </a:r>
            <a:r>
              <a:rPr sz="1800" spc="-10" dirty="0">
                <a:latin typeface="Calibri"/>
                <a:cs typeface="Calibri"/>
              </a:rPr>
              <a:t>to </a:t>
            </a:r>
            <a:r>
              <a:rPr sz="1800" spc="-5" dirty="0">
                <a:latin typeface="Calibri"/>
                <a:cs typeface="Calibri"/>
              </a:rPr>
              <a:t>be</a:t>
            </a:r>
            <a:r>
              <a:rPr sz="1800" dirty="0">
                <a:latin typeface="Calibri"/>
                <a:cs typeface="Calibri"/>
              </a:rPr>
              <a:t> </a:t>
            </a:r>
            <a:r>
              <a:rPr sz="1800" spc="-15" dirty="0">
                <a:latin typeface="Calibri"/>
                <a:cs typeface="Calibri"/>
              </a:rPr>
              <a:t>excused</a:t>
            </a:r>
            <a:r>
              <a:rPr sz="1800" dirty="0">
                <a:latin typeface="Calibri"/>
                <a:cs typeface="Calibri"/>
              </a:rPr>
              <a:t> </a:t>
            </a:r>
            <a:r>
              <a:rPr sz="1800" spc="-10" dirty="0">
                <a:latin typeface="Calibri"/>
                <a:cs typeface="Calibri"/>
              </a:rPr>
              <a:t>from </a:t>
            </a:r>
            <a:r>
              <a:rPr sz="1800" spc="-5" dirty="0">
                <a:latin typeface="Calibri"/>
                <a:cs typeface="Calibri"/>
              </a:rPr>
              <a:t>PE.</a:t>
            </a:r>
            <a:endParaRPr sz="1800" dirty="0">
              <a:latin typeface="Calibri"/>
              <a:cs typeface="Calibri"/>
            </a:endParaRPr>
          </a:p>
        </p:txBody>
      </p:sp>
      <p:sp>
        <p:nvSpPr>
          <p:cNvPr id="6" name="TextBox 5">
            <a:extLst>
              <a:ext uri="{FF2B5EF4-FFF2-40B4-BE49-F238E27FC236}">
                <a16:creationId xmlns:a16="http://schemas.microsoft.com/office/drawing/2014/main" id="{4C55EA18-B50A-5FDA-817E-179980CECC63}"/>
              </a:ext>
            </a:extLst>
          </p:cNvPr>
          <p:cNvSpPr txBox="1"/>
          <p:nvPr/>
        </p:nvSpPr>
        <p:spPr>
          <a:xfrm>
            <a:off x="4143493" y="484909"/>
            <a:ext cx="874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COMMUNICATION</a:t>
            </a:r>
            <a:endParaRPr lang="en-US" sz="5400" dirty="0"/>
          </a:p>
        </p:txBody>
      </p:sp>
    </p:spTree>
    <p:extLst>
      <p:ext uri="{BB962C8B-B14F-4D97-AF65-F5344CB8AC3E}">
        <p14:creationId xmlns:p14="http://schemas.microsoft.com/office/powerpoint/2010/main" val="329532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257125" y="2488376"/>
            <a:ext cx="9390886"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200" dirty="0">
                <a:latin typeface="Rockwell"/>
                <a:cs typeface="Calibri"/>
              </a:rPr>
              <a:t>If students need support with Literacy or Numeracy, they may have some lessons in the Hub. In these lessons, the staff will help with the things students find difficult, in lots of fun and interesting ways. </a:t>
            </a:r>
            <a:endParaRPr lang="en-US" sz="2200" dirty="0">
              <a:latin typeface="Rockwell"/>
              <a:cs typeface="Calibri"/>
            </a:endParaRPr>
          </a:p>
          <a:p>
            <a:pPr marL="285750" indent="-285750">
              <a:buFont typeface="Arial" panose="020B0604020202020204" pitchFamily="34" charset="0"/>
              <a:buChar char="•"/>
            </a:pPr>
            <a:endParaRPr lang="en-GB" sz="2200" dirty="0">
              <a:latin typeface="Rockwell"/>
              <a:cs typeface="Calibri"/>
            </a:endParaRPr>
          </a:p>
          <a:p>
            <a:pPr marL="285750" indent="-285750">
              <a:buFont typeface="Arial" panose="020B0604020202020204" pitchFamily="34" charset="0"/>
              <a:buChar char="•"/>
            </a:pPr>
            <a:r>
              <a:rPr lang="en-GB" sz="2200" dirty="0">
                <a:latin typeface="Rockwell"/>
                <a:cs typeface="Calibri"/>
              </a:rPr>
              <a:t>There is also Lego Therapy - Lego therapy has been shown to have helped many students with speech, language and communication difficulties. It helps to develop fine motor skills, and it’s FUN!</a:t>
            </a:r>
          </a:p>
          <a:p>
            <a:pPr marL="285750" indent="-285750">
              <a:buFont typeface="Arial" panose="020B0604020202020204" pitchFamily="34" charset="0"/>
              <a:buChar char="•"/>
            </a:pPr>
            <a:endParaRPr lang="en-GB" sz="2200" dirty="0">
              <a:latin typeface="Rockwell"/>
              <a:cs typeface="Calibri"/>
            </a:endParaRPr>
          </a:p>
          <a:p>
            <a:pPr marL="285750" indent="-285750">
              <a:buFont typeface="Arial" panose="020B0604020202020204" pitchFamily="34" charset="0"/>
              <a:buChar char="•"/>
            </a:pPr>
            <a:r>
              <a:rPr lang="en-GB" sz="2200" dirty="0">
                <a:latin typeface="Rockwell"/>
                <a:cs typeface="Calibri"/>
              </a:rPr>
              <a:t>There are safe spaces upstairs by the HUB and the Head of Year's office, which students can go to. They will help to regulate student's emotions and is a safe space for a chat. </a:t>
            </a: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8988897" y="80405"/>
            <a:ext cx="2957308" cy="1808889"/>
          </a:xfrm>
          <a:prstGeom prst="rect">
            <a:avLst/>
          </a:prstGeom>
        </p:spPr>
      </p:pic>
      <p:pic>
        <p:nvPicPr>
          <p:cNvPr id="5" name="Picture 5" descr="A picture containing LEGO, toy&#10;&#10;Description automatically generated">
            <a:extLst>
              <a:ext uri="{FF2B5EF4-FFF2-40B4-BE49-F238E27FC236}">
                <a16:creationId xmlns:a16="http://schemas.microsoft.com/office/drawing/2014/main" id="{0C604E6A-74D0-E31F-BDAB-9328025FC18E}"/>
              </a:ext>
            </a:extLst>
          </p:cNvPr>
          <p:cNvPicPr>
            <a:picLocks noChangeAspect="1"/>
          </p:cNvPicPr>
          <p:nvPr/>
        </p:nvPicPr>
        <p:blipFill>
          <a:blip r:embed="rId5"/>
          <a:stretch>
            <a:fillRect/>
          </a:stretch>
        </p:blipFill>
        <p:spPr>
          <a:xfrm>
            <a:off x="9454551" y="5058004"/>
            <a:ext cx="2743200" cy="1544030"/>
          </a:xfrm>
          <a:prstGeom prst="rect">
            <a:avLst/>
          </a:prstGeom>
        </p:spPr>
      </p:pic>
      <p:sp>
        <p:nvSpPr>
          <p:cNvPr id="6" name="TextBox 5">
            <a:extLst>
              <a:ext uri="{FF2B5EF4-FFF2-40B4-BE49-F238E27FC236}">
                <a16:creationId xmlns:a16="http://schemas.microsoft.com/office/drawing/2014/main" id="{0782790B-A31E-5943-864A-E2A74D8A07D8}"/>
              </a:ext>
            </a:extLst>
          </p:cNvPr>
          <p:cNvSpPr txBox="1"/>
          <p:nvPr/>
        </p:nvSpPr>
        <p:spPr>
          <a:xfrm>
            <a:off x="583329" y="884647"/>
            <a:ext cx="87412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THE HUB</a:t>
            </a:r>
            <a:endParaRPr lang="en-US" sz="6000" dirty="0"/>
          </a:p>
        </p:txBody>
      </p:sp>
    </p:spTree>
    <p:extLst>
      <p:ext uri="{BB962C8B-B14F-4D97-AF65-F5344CB8AC3E}">
        <p14:creationId xmlns:p14="http://schemas.microsoft.com/office/powerpoint/2010/main" val="206628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latin typeface="Rockwell"/>
              <a:cs typeface="Calibri"/>
            </a:endParaRP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190180" y="-77746"/>
            <a:ext cx="2957308" cy="1808889"/>
          </a:xfrm>
          <a:prstGeom prst="rect">
            <a:avLst/>
          </a:prstGeom>
        </p:spPr>
      </p:pic>
      <p:sp>
        <p:nvSpPr>
          <p:cNvPr id="7" name="Rectangle 6">
            <a:extLst>
              <a:ext uri="{FF2B5EF4-FFF2-40B4-BE49-F238E27FC236}">
                <a16:creationId xmlns:a16="http://schemas.microsoft.com/office/drawing/2014/main" id="{49A8255B-1344-BFF2-6CEA-0C146E1A1DB9}"/>
              </a:ext>
            </a:extLst>
          </p:cNvPr>
          <p:cNvSpPr/>
          <p:nvPr/>
        </p:nvSpPr>
        <p:spPr>
          <a:xfrm>
            <a:off x="286145" y="2618126"/>
            <a:ext cx="7694726" cy="440120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u="sng" dirty="0">
                <a:latin typeface="Rockwell"/>
              </a:rPr>
              <a:t>What are the library opening times?</a:t>
            </a:r>
          </a:p>
          <a:p>
            <a:pPr algn="ctr"/>
            <a:endParaRPr lang="en-GB" sz="2000" b="1" u="sng" dirty="0">
              <a:latin typeface="Rockwell"/>
            </a:endParaRPr>
          </a:p>
          <a:p>
            <a:r>
              <a:rPr lang="en-GB" sz="2000" b="1" dirty="0">
                <a:latin typeface="Rockwell"/>
              </a:rPr>
              <a:t>The library is open 8.15am – 3pm each day.</a:t>
            </a:r>
          </a:p>
          <a:p>
            <a:r>
              <a:rPr lang="en-GB" sz="2000" dirty="0">
                <a:latin typeface="Rockwell"/>
              </a:rPr>
              <a:t>It can be used at breaks and lunches as well as being used for some English lessons and at form time.</a:t>
            </a:r>
          </a:p>
          <a:p>
            <a:endParaRPr lang="en-GB" sz="2000" dirty="0">
              <a:latin typeface="Rockwell"/>
            </a:endParaRPr>
          </a:p>
          <a:p>
            <a:r>
              <a:rPr lang="en-GB" sz="2000" dirty="0">
                <a:latin typeface="Rockwell"/>
              </a:rPr>
              <a:t>Miss Heydon also runs and after school homework club 3pm – 4.30pm on a Monday – Thursday. This is in an upstairs computer room rather than the library.</a:t>
            </a:r>
          </a:p>
          <a:p>
            <a:endParaRPr lang="en-GB" sz="2000" dirty="0">
              <a:latin typeface="Rockwell"/>
            </a:endParaRPr>
          </a:p>
          <a:p>
            <a:r>
              <a:rPr lang="en-GB" sz="2000" dirty="0">
                <a:latin typeface="Rockwell"/>
              </a:rPr>
              <a:t>There’s lots to do in the library, it’s not just about books, there’s also: </a:t>
            </a:r>
            <a:r>
              <a:rPr lang="en-GB" sz="2000" dirty="0">
                <a:latin typeface="Rockwell"/>
                <a:cs typeface="Calibri"/>
              </a:rPr>
              <a:t>Games, monthly themed reading, Carnegie book award, Horrible Histories quiz and so much more!</a:t>
            </a:r>
          </a:p>
          <a:p>
            <a:endParaRPr lang="en-GB" sz="2000" dirty="0">
              <a:latin typeface="Rockwell"/>
            </a:endParaRPr>
          </a:p>
        </p:txBody>
      </p:sp>
      <p:pic>
        <p:nvPicPr>
          <p:cNvPr id="3" name="Picture 5" descr="A picture containing text, indoor, floor, room&#10;&#10;Description automatically generated">
            <a:extLst>
              <a:ext uri="{FF2B5EF4-FFF2-40B4-BE49-F238E27FC236}">
                <a16:creationId xmlns:a16="http://schemas.microsoft.com/office/drawing/2014/main" id="{5F8A01D1-F8A6-E632-4763-1D236EEEDF6C}"/>
              </a:ext>
            </a:extLst>
          </p:cNvPr>
          <p:cNvPicPr>
            <a:picLocks noChangeAspect="1"/>
          </p:cNvPicPr>
          <p:nvPr/>
        </p:nvPicPr>
        <p:blipFill>
          <a:blip r:embed="rId5"/>
          <a:stretch>
            <a:fillRect/>
          </a:stretch>
        </p:blipFill>
        <p:spPr>
          <a:xfrm>
            <a:off x="9426348" y="2077085"/>
            <a:ext cx="2317750" cy="2814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E4600454-6B8B-D4C5-EB82-5A47E7701329}"/>
              </a:ext>
            </a:extLst>
          </p:cNvPr>
          <p:cNvSpPr txBox="1"/>
          <p:nvPr/>
        </p:nvSpPr>
        <p:spPr>
          <a:xfrm>
            <a:off x="695755" y="322516"/>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a:latin typeface="Elephant"/>
              </a:rPr>
              <a:t>THE </a:t>
            </a:r>
            <a:endParaRPr lang="en-US" sz="5400" dirty="0">
              <a:latin typeface="The Hand"/>
            </a:endParaRPr>
          </a:p>
          <a:p>
            <a:r>
              <a:rPr lang="en-GB" sz="5400" b="1" dirty="0">
                <a:latin typeface="Elephant"/>
              </a:rPr>
              <a:t>LIBRARY</a:t>
            </a:r>
          </a:p>
        </p:txBody>
      </p:sp>
    </p:spTree>
    <p:extLst>
      <p:ext uri="{BB962C8B-B14F-4D97-AF65-F5344CB8AC3E}">
        <p14:creationId xmlns:p14="http://schemas.microsoft.com/office/powerpoint/2010/main" val="179102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GB" sz="2400" dirty="0">
                <a:latin typeface="Rockwell"/>
                <a:cs typeface="Calibri"/>
              </a:rPr>
              <a:t>The canteen staff make delicious fresh food, both hot and cold. If you have any dietary requirements just let them know. A cashless catering system (</a:t>
            </a:r>
            <a:r>
              <a:rPr lang="en-GB" sz="2400" dirty="0" err="1">
                <a:latin typeface="Rockwell"/>
                <a:cs typeface="Calibri"/>
              </a:rPr>
              <a:t>Wisepay</a:t>
            </a:r>
            <a:r>
              <a:rPr lang="en-GB" sz="2400" dirty="0">
                <a:latin typeface="Rockwell"/>
                <a:cs typeface="Calibri"/>
              </a:rPr>
              <a:t>) has been introduced so students do not need to bring money to school.  Students can also bring a packed lunch. Food is available at break and lunch times both inside and outside.</a:t>
            </a:r>
            <a:r>
              <a:rPr lang="en-GB" sz="2200" dirty="0">
                <a:latin typeface="Rockwell"/>
                <a:cs typeface="Calibri"/>
              </a:rPr>
              <a:t> </a:t>
            </a:r>
            <a:endParaRPr lang="en-US" sz="2200" dirty="0">
              <a:latin typeface="Rockwell"/>
              <a:cs typeface="Calibri"/>
            </a:endParaRPr>
          </a:p>
          <a:p>
            <a:pPr marL="285750" indent="-285750">
              <a:buFont typeface="Arial" panose="020B0604020202020204" pitchFamily="34" charset="0"/>
              <a:buChar char="•"/>
            </a:pPr>
            <a:endParaRPr lang="en-GB" sz="2200" dirty="0">
              <a:latin typeface="Rockwell"/>
              <a:cs typeface="Calibri"/>
            </a:endParaRPr>
          </a:p>
          <a:p>
            <a:pPr marL="285750" indent="-285750">
              <a:buFont typeface="Arial" panose="020B0604020202020204" pitchFamily="34" charset="0"/>
              <a:buChar char="•"/>
            </a:pPr>
            <a:r>
              <a:rPr lang="en-GB" sz="2200" dirty="0">
                <a:latin typeface="Rockwell"/>
                <a:cs typeface="Calibri"/>
              </a:rPr>
              <a:t>Students can eat and hang out most places, as long as it's not in the corridors or classrooms. Most of these are locked during the day. </a:t>
            </a: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190180" y="-77746"/>
            <a:ext cx="2957308" cy="1808889"/>
          </a:xfrm>
          <a:prstGeom prst="rect">
            <a:avLst/>
          </a:prstGeom>
        </p:spPr>
      </p:pic>
      <p:pic>
        <p:nvPicPr>
          <p:cNvPr id="6" name="Picture 6">
            <a:extLst>
              <a:ext uri="{FF2B5EF4-FFF2-40B4-BE49-F238E27FC236}">
                <a16:creationId xmlns:a16="http://schemas.microsoft.com/office/drawing/2014/main" id="{6D35D32E-0F5D-864D-56DE-DDBE07ED437A}"/>
              </a:ext>
            </a:extLst>
          </p:cNvPr>
          <p:cNvPicPr>
            <a:picLocks noChangeAspect="1"/>
          </p:cNvPicPr>
          <p:nvPr/>
        </p:nvPicPr>
        <p:blipFill>
          <a:blip r:embed="rId5"/>
          <a:stretch>
            <a:fillRect/>
          </a:stretch>
        </p:blipFill>
        <p:spPr>
          <a:xfrm>
            <a:off x="8261230" y="1704435"/>
            <a:ext cx="3792747" cy="2428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9" descr="A picture containing text, indoor&#10;&#10;Description automatically generated">
            <a:extLst>
              <a:ext uri="{FF2B5EF4-FFF2-40B4-BE49-F238E27FC236}">
                <a16:creationId xmlns:a16="http://schemas.microsoft.com/office/drawing/2014/main" id="{FCF97494-29F0-A262-55DC-6326ACB1EA4E}"/>
              </a:ext>
            </a:extLst>
          </p:cNvPr>
          <p:cNvPicPr>
            <a:picLocks noChangeAspect="1"/>
          </p:cNvPicPr>
          <p:nvPr/>
        </p:nvPicPr>
        <p:blipFill>
          <a:blip r:embed="rId6"/>
          <a:stretch>
            <a:fillRect/>
          </a:stretch>
        </p:blipFill>
        <p:spPr>
          <a:xfrm>
            <a:off x="8855015" y="4203400"/>
            <a:ext cx="2590800" cy="2419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1EA88D59-1102-C83B-497E-1E442DCA7872}"/>
              </a:ext>
            </a:extLst>
          </p:cNvPr>
          <p:cNvSpPr txBox="1"/>
          <p:nvPr/>
        </p:nvSpPr>
        <p:spPr>
          <a:xfrm>
            <a:off x="633296" y="472417"/>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SCHOOL </a:t>
            </a:r>
            <a:endParaRPr lang="en-US" sz="5400" dirty="0">
              <a:latin typeface="The Hand"/>
            </a:endParaRPr>
          </a:p>
          <a:p>
            <a:r>
              <a:rPr lang="en-GB" sz="5400" b="1" dirty="0">
                <a:latin typeface="Elephant"/>
              </a:rPr>
              <a:t>FOOD</a:t>
            </a:r>
          </a:p>
        </p:txBody>
      </p:sp>
    </p:spTree>
    <p:extLst>
      <p:ext uri="{BB962C8B-B14F-4D97-AF65-F5344CB8AC3E}">
        <p14:creationId xmlns:p14="http://schemas.microsoft.com/office/powerpoint/2010/main" val="1602090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243432" y="2408274"/>
            <a:ext cx="11869724" cy="3136634"/>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3239770" indent="-342900">
              <a:spcBef>
                <a:spcPts val="100"/>
              </a:spcBef>
              <a:buFont typeface="Arial,Sans-Serif" panose="020B0604020202020204" pitchFamily="34" charset="0"/>
              <a:buChar char="•"/>
            </a:pPr>
            <a:endParaRPr lang="en-US" sz="2400" dirty="0">
              <a:latin typeface="Rockwell"/>
              <a:cs typeface="Calibri"/>
            </a:endParaRP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020847" y="-5174"/>
            <a:ext cx="2957308" cy="1808889"/>
          </a:xfrm>
          <a:prstGeom prst="rect">
            <a:avLst/>
          </a:prstGeom>
        </p:spPr>
      </p:pic>
      <p:sp>
        <p:nvSpPr>
          <p:cNvPr id="5" name="TextBox 4">
            <a:extLst>
              <a:ext uri="{FF2B5EF4-FFF2-40B4-BE49-F238E27FC236}">
                <a16:creationId xmlns:a16="http://schemas.microsoft.com/office/drawing/2014/main" id="{1EA88D59-1102-C83B-497E-1E442DCA7872}"/>
              </a:ext>
            </a:extLst>
          </p:cNvPr>
          <p:cNvSpPr txBox="1"/>
          <p:nvPr/>
        </p:nvSpPr>
        <p:spPr>
          <a:xfrm>
            <a:off x="633296" y="472417"/>
            <a:ext cx="41087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MOBILE</a:t>
            </a:r>
            <a:endParaRPr lang="en-US" sz="5400" dirty="0">
              <a:latin typeface="Elephant"/>
            </a:endParaRPr>
          </a:p>
          <a:p>
            <a:r>
              <a:rPr lang="en-GB" sz="5400" b="1" dirty="0">
                <a:latin typeface="Elephant"/>
              </a:rPr>
              <a:t>PHONES</a:t>
            </a:r>
            <a:endParaRPr lang="en-GB" dirty="0"/>
          </a:p>
        </p:txBody>
      </p:sp>
      <p:sp>
        <p:nvSpPr>
          <p:cNvPr id="3" name="TextBox 2">
            <a:extLst>
              <a:ext uri="{FF2B5EF4-FFF2-40B4-BE49-F238E27FC236}">
                <a16:creationId xmlns:a16="http://schemas.microsoft.com/office/drawing/2014/main" id="{C46208C1-125A-522C-4FE1-8B98852A02E0}"/>
              </a:ext>
            </a:extLst>
          </p:cNvPr>
          <p:cNvSpPr txBox="1"/>
          <p:nvPr/>
        </p:nvSpPr>
        <p:spPr>
          <a:xfrm>
            <a:off x="229809" y="2576286"/>
            <a:ext cx="11865428" cy="4180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3239770">
              <a:spcBef>
                <a:spcPts val="100"/>
              </a:spcBef>
            </a:pPr>
            <a:endParaRPr lang="en-US" sz="2400" dirty="0">
              <a:latin typeface="Rockwell"/>
            </a:endParaRPr>
          </a:p>
          <a:p>
            <a:pPr marL="12700" marR="3239770" indent="-285750">
              <a:spcBef>
                <a:spcPts val="100"/>
              </a:spcBef>
              <a:buFont typeface="Arial,Sans-Serif"/>
              <a:buChar char="•"/>
            </a:pPr>
            <a:r>
              <a:rPr lang="en-US" sz="2400" dirty="0">
                <a:latin typeface="Rockwell"/>
              </a:rPr>
              <a:t>Students can bring a phone to school, but this must be switched off for the entire day - if you need to contact your child, please call reception and we will locate them during the day. </a:t>
            </a:r>
          </a:p>
          <a:p>
            <a:pPr marL="12700" marR="3239770" indent="-285750">
              <a:spcBef>
                <a:spcPts val="100"/>
              </a:spcBef>
              <a:buFont typeface="Arial,Sans-Serif"/>
              <a:buChar char="•"/>
            </a:pPr>
            <a:r>
              <a:rPr lang="en-US" sz="2400" dirty="0">
                <a:latin typeface="Rockwell"/>
              </a:rPr>
              <a:t>If a member of staff see's anyone with a phone in school, this will be confiscated, and a negative will be added to our system. Students can collect this at the end of the day. If the phone is confiscated more than once, a parent/ carer will need to collect this at the end of the day, or this would be kept at school for 5 days. </a:t>
            </a:r>
            <a:endParaRPr lang="en-US" dirty="0"/>
          </a:p>
        </p:txBody>
      </p:sp>
    </p:spTree>
    <p:extLst>
      <p:ext uri="{BB962C8B-B14F-4D97-AF65-F5344CB8AC3E}">
        <p14:creationId xmlns:p14="http://schemas.microsoft.com/office/powerpoint/2010/main" val="253077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74801"/>
            <a:ext cx="2319422" cy="1388777"/>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41200"/>
          </a:solidFill>
          <a:ln w="6857" cap="flat">
            <a:noFill/>
            <a:prstDash val="solid"/>
            <a:miter/>
          </a:ln>
        </p:spPr>
        <p:txBody>
          <a:bodyPr wrap="square" rtlCol="0" anchor="ctr">
            <a:noAutofit/>
          </a:bodyPr>
          <a:lstStyle/>
          <a:p>
            <a:endParaRPr lang="en-US"/>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5308120" y="572219"/>
            <a:ext cx="6708476" cy="738664"/>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GB" sz="2400" dirty="0">
              <a:solidFill>
                <a:schemeClr val="bg1"/>
              </a:solidFill>
              <a:latin typeface="Rockwell"/>
            </a:endParaRPr>
          </a:p>
          <a:p>
            <a:endParaRPr lang="en-GB" sz="2400" dirty="0"/>
          </a:p>
        </p:txBody>
      </p:sp>
      <p:sp>
        <p:nvSpPr>
          <p:cNvPr id="5" name="object 5">
            <a:extLst>
              <a:ext uri="{FF2B5EF4-FFF2-40B4-BE49-F238E27FC236}">
                <a16:creationId xmlns:a16="http://schemas.microsoft.com/office/drawing/2014/main" id="{4BC989BA-20D0-DAE8-51A7-FD09DA45A680}"/>
              </a:ext>
            </a:extLst>
          </p:cNvPr>
          <p:cNvSpPr txBox="1"/>
          <p:nvPr/>
        </p:nvSpPr>
        <p:spPr>
          <a:xfrm>
            <a:off x="6612093" y="73067"/>
            <a:ext cx="6092070" cy="906017"/>
          </a:xfrm>
          <a:prstGeom prst="rect">
            <a:avLst/>
          </a:prstGeom>
        </p:spPr>
        <p:txBody>
          <a:bodyPr vert="horz" wrap="square" lIns="0" tIns="895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705"/>
              </a:spcBef>
            </a:pPr>
            <a:r>
              <a:rPr sz="1600" b="1" dirty="0">
                <a:solidFill>
                  <a:schemeClr val="bg1"/>
                </a:solidFill>
                <a:latin typeface="Rockwell"/>
                <a:cs typeface="Calibri"/>
              </a:rPr>
              <a:t>Uniform</a:t>
            </a:r>
            <a:endParaRPr lang="en-US" sz="1600" dirty="0">
              <a:solidFill>
                <a:schemeClr val="bg1"/>
              </a:solidFill>
              <a:latin typeface="Rockwell"/>
              <a:cs typeface="Calibri"/>
            </a:endParaRPr>
          </a:p>
          <a:p>
            <a:pPr marL="12700">
              <a:lnSpc>
                <a:spcPct val="100000"/>
              </a:lnSpc>
              <a:spcBef>
                <a:spcPts val="600"/>
              </a:spcBef>
            </a:pPr>
            <a:r>
              <a:rPr sz="1600" b="1" dirty="0">
                <a:solidFill>
                  <a:schemeClr val="bg1"/>
                </a:solidFill>
                <a:latin typeface="Rockwell"/>
                <a:cs typeface="Calibri"/>
              </a:rPr>
              <a:t>All </a:t>
            </a:r>
            <a:r>
              <a:rPr sz="1600" b="1" spc="-5" dirty="0">
                <a:solidFill>
                  <a:schemeClr val="bg1"/>
                </a:solidFill>
                <a:latin typeface="Rockwell"/>
                <a:cs typeface="Calibri"/>
              </a:rPr>
              <a:t>students</a:t>
            </a:r>
            <a:r>
              <a:rPr sz="1600" b="1" spc="-35" dirty="0">
                <a:solidFill>
                  <a:schemeClr val="bg1"/>
                </a:solidFill>
                <a:latin typeface="Rockwell"/>
                <a:cs typeface="Calibri"/>
              </a:rPr>
              <a:t> </a:t>
            </a:r>
            <a:r>
              <a:rPr sz="1600" b="1" dirty="0">
                <a:solidFill>
                  <a:schemeClr val="bg1"/>
                </a:solidFill>
                <a:latin typeface="Rockwell"/>
                <a:cs typeface="Calibri"/>
              </a:rPr>
              <a:t>in</a:t>
            </a:r>
            <a:r>
              <a:rPr sz="1600" b="1" spc="-10" dirty="0">
                <a:solidFill>
                  <a:schemeClr val="bg1"/>
                </a:solidFill>
                <a:latin typeface="Rockwell"/>
                <a:cs typeface="Calibri"/>
              </a:rPr>
              <a:t> </a:t>
            </a:r>
            <a:r>
              <a:rPr sz="1600" b="1" spc="-25" dirty="0">
                <a:solidFill>
                  <a:schemeClr val="bg1"/>
                </a:solidFill>
                <a:latin typeface="Rockwell"/>
                <a:cs typeface="Calibri"/>
              </a:rPr>
              <a:t>Years</a:t>
            </a:r>
            <a:r>
              <a:rPr sz="1600" b="1" spc="-35" dirty="0">
                <a:solidFill>
                  <a:schemeClr val="bg1"/>
                </a:solidFill>
                <a:latin typeface="Rockwell"/>
                <a:cs typeface="Calibri"/>
              </a:rPr>
              <a:t> </a:t>
            </a:r>
            <a:r>
              <a:rPr sz="1600" b="1" dirty="0">
                <a:solidFill>
                  <a:schemeClr val="bg1"/>
                </a:solidFill>
                <a:latin typeface="Rockwell"/>
                <a:cs typeface="Calibri"/>
              </a:rPr>
              <a:t>7 </a:t>
            </a:r>
            <a:r>
              <a:rPr sz="1600" b="1" spc="-5" dirty="0">
                <a:solidFill>
                  <a:schemeClr val="bg1"/>
                </a:solidFill>
                <a:latin typeface="Rockwell"/>
                <a:cs typeface="Calibri"/>
              </a:rPr>
              <a:t>to</a:t>
            </a:r>
            <a:r>
              <a:rPr sz="1600" b="1" spc="-10" dirty="0">
                <a:solidFill>
                  <a:schemeClr val="bg1"/>
                </a:solidFill>
                <a:latin typeface="Rockwell"/>
                <a:cs typeface="Calibri"/>
              </a:rPr>
              <a:t> </a:t>
            </a:r>
            <a:r>
              <a:rPr sz="1600" b="1" dirty="0">
                <a:solidFill>
                  <a:schemeClr val="bg1"/>
                </a:solidFill>
                <a:latin typeface="Rockwell"/>
                <a:cs typeface="Calibri"/>
              </a:rPr>
              <a:t>11 are</a:t>
            </a:r>
            <a:r>
              <a:rPr sz="1600" b="1" spc="-25" dirty="0">
                <a:solidFill>
                  <a:schemeClr val="bg1"/>
                </a:solidFill>
                <a:latin typeface="Rockwell"/>
                <a:cs typeface="Calibri"/>
              </a:rPr>
              <a:t> </a:t>
            </a:r>
            <a:r>
              <a:rPr sz="1600" b="1" spc="-10" dirty="0">
                <a:solidFill>
                  <a:schemeClr val="bg1"/>
                </a:solidFill>
                <a:latin typeface="Rockwell"/>
                <a:cs typeface="Calibri"/>
              </a:rPr>
              <a:t>expected</a:t>
            </a:r>
            <a:r>
              <a:rPr sz="1600" b="1" spc="-50" dirty="0">
                <a:solidFill>
                  <a:schemeClr val="bg1"/>
                </a:solidFill>
                <a:latin typeface="Rockwell"/>
                <a:cs typeface="Calibri"/>
              </a:rPr>
              <a:t> </a:t>
            </a:r>
            <a:r>
              <a:rPr sz="1600" b="1" spc="-5" dirty="0">
                <a:solidFill>
                  <a:schemeClr val="bg1"/>
                </a:solidFill>
                <a:latin typeface="Rockwell"/>
                <a:cs typeface="Calibri"/>
              </a:rPr>
              <a:t>to</a:t>
            </a:r>
            <a:r>
              <a:rPr sz="1600" b="1" spc="-10" dirty="0">
                <a:solidFill>
                  <a:schemeClr val="bg1"/>
                </a:solidFill>
                <a:latin typeface="Rockwell"/>
                <a:cs typeface="Calibri"/>
              </a:rPr>
              <a:t> </a:t>
            </a:r>
            <a:r>
              <a:rPr sz="1600" b="1" spc="-5" dirty="0">
                <a:solidFill>
                  <a:schemeClr val="bg1"/>
                </a:solidFill>
                <a:latin typeface="Rockwell"/>
                <a:cs typeface="Calibri"/>
              </a:rPr>
              <a:t>wear</a:t>
            </a:r>
            <a:r>
              <a:rPr sz="1600" b="1" spc="-25" dirty="0">
                <a:solidFill>
                  <a:schemeClr val="bg1"/>
                </a:solidFill>
                <a:latin typeface="Rockwell"/>
                <a:cs typeface="Calibri"/>
              </a:rPr>
              <a:t> </a:t>
            </a:r>
            <a:r>
              <a:rPr sz="1600" b="1" dirty="0">
                <a:solidFill>
                  <a:schemeClr val="bg1"/>
                </a:solidFill>
                <a:latin typeface="Rockwell"/>
                <a:cs typeface="Calibri"/>
              </a:rPr>
              <a:t>school</a:t>
            </a:r>
            <a:r>
              <a:rPr sz="1600" b="1" spc="-10" dirty="0">
                <a:solidFill>
                  <a:schemeClr val="bg1"/>
                </a:solidFill>
                <a:latin typeface="Rockwell"/>
                <a:cs typeface="Calibri"/>
              </a:rPr>
              <a:t> </a:t>
            </a:r>
            <a:r>
              <a:rPr sz="1600" b="1" spc="-5" dirty="0">
                <a:solidFill>
                  <a:schemeClr val="bg1"/>
                </a:solidFill>
                <a:latin typeface="Rockwell"/>
                <a:cs typeface="Calibri"/>
              </a:rPr>
              <a:t>uniform</a:t>
            </a:r>
            <a:r>
              <a:rPr lang="en-GB" sz="1600" b="1" spc="-5" dirty="0">
                <a:solidFill>
                  <a:schemeClr val="bg1"/>
                </a:solidFill>
                <a:latin typeface="Rockwell"/>
                <a:cs typeface="Calibri"/>
              </a:rPr>
              <a:t>.</a:t>
            </a:r>
          </a:p>
        </p:txBody>
      </p:sp>
      <p:sp>
        <p:nvSpPr>
          <p:cNvPr id="6" name="object 8">
            <a:extLst>
              <a:ext uri="{FF2B5EF4-FFF2-40B4-BE49-F238E27FC236}">
                <a16:creationId xmlns:a16="http://schemas.microsoft.com/office/drawing/2014/main" id="{B741BBCB-FB57-49F1-5791-7507CB87AD21}"/>
              </a:ext>
            </a:extLst>
          </p:cNvPr>
          <p:cNvSpPr txBox="1"/>
          <p:nvPr/>
        </p:nvSpPr>
        <p:spPr>
          <a:xfrm>
            <a:off x="5418773" y="1090935"/>
            <a:ext cx="6666961" cy="3490699"/>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lnSpc>
                <a:spcPct val="100000"/>
              </a:lnSpc>
              <a:spcBef>
                <a:spcPts val="100"/>
              </a:spcBef>
              <a:buFont typeface="Symbol"/>
              <a:buChar char=""/>
              <a:tabLst>
                <a:tab pos="354965" algn="l"/>
                <a:tab pos="355600" algn="l"/>
              </a:tabLst>
            </a:pPr>
            <a:r>
              <a:rPr lang="en-US" spc="-5" dirty="0">
                <a:solidFill>
                  <a:schemeClr val="bg1"/>
                </a:solidFill>
                <a:latin typeface="Rockwell"/>
                <a:cs typeface="Calibri"/>
              </a:rPr>
              <a:t>Skirts</a:t>
            </a:r>
            <a:r>
              <a:rPr dirty="0">
                <a:solidFill>
                  <a:schemeClr val="bg1"/>
                </a:solidFill>
                <a:latin typeface="Rockwell"/>
                <a:cs typeface="Calibri"/>
              </a:rPr>
              <a:t> </a:t>
            </a:r>
            <a:r>
              <a:rPr spc="-10" dirty="0">
                <a:solidFill>
                  <a:schemeClr val="bg1"/>
                </a:solidFill>
                <a:latin typeface="Rockwell"/>
                <a:cs typeface="Calibri"/>
              </a:rPr>
              <a:t>must</a:t>
            </a:r>
            <a:r>
              <a:rPr spc="-15" dirty="0">
                <a:solidFill>
                  <a:schemeClr val="bg1"/>
                </a:solidFill>
                <a:latin typeface="Rockwell"/>
                <a:cs typeface="Calibri"/>
              </a:rPr>
              <a:t> </a:t>
            </a:r>
            <a:r>
              <a:rPr spc="-5" dirty="0">
                <a:solidFill>
                  <a:schemeClr val="bg1"/>
                </a:solidFill>
                <a:latin typeface="Rockwell"/>
                <a:cs typeface="Calibri"/>
              </a:rPr>
              <a:t>be</a:t>
            </a:r>
            <a:r>
              <a:rPr dirty="0">
                <a:solidFill>
                  <a:schemeClr val="bg1"/>
                </a:solidFill>
                <a:latin typeface="Rockwell"/>
                <a:cs typeface="Calibri"/>
              </a:rPr>
              <a:t> </a:t>
            </a:r>
            <a:r>
              <a:rPr lang="en-GB" spc="-5" dirty="0">
                <a:solidFill>
                  <a:schemeClr val="bg1"/>
                </a:solidFill>
                <a:latin typeface="Rockwell"/>
                <a:cs typeface="Calibri"/>
              </a:rPr>
              <a:t>logoed</a:t>
            </a:r>
            <a:r>
              <a:rPr dirty="0">
                <a:solidFill>
                  <a:schemeClr val="bg1"/>
                </a:solidFill>
                <a:latin typeface="Rockwell"/>
                <a:cs typeface="Calibri"/>
              </a:rPr>
              <a:t> and</a:t>
            </a:r>
            <a:r>
              <a:rPr spc="-5" dirty="0">
                <a:solidFill>
                  <a:schemeClr val="bg1"/>
                </a:solidFill>
                <a:latin typeface="Rockwell"/>
                <a:cs typeface="Calibri"/>
              </a:rPr>
              <a:t> </a:t>
            </a:r>
            <a:r>
              <a:rPr spc="-10" dirty="0">
                <a:solidFill>
                  <a:schemeClr val="bg1"/>
                </a:solidFill>
                <a:latin typeface="Rockwell"/>
                <a:cs typeface="Calibri"/>
              </a:rPr>
              <a:t>at</a:t>
            </a:r>
            <a:r>
              <a:rPr dirty="0">
                <a:solidFill>
                  <a:schemeClr val="bg1"/>
                </a:solidFill>
                <a:latin typeface="Rockwell"/>
                <a:cs typeface="Calibri"/>
              </a:rPr>
              <a:t> </a:t>
            </a:r>
            <a:r>
              <a:rPr spc="-5" dirty="0">
                <a:solidFill>
                  <a:schemeClr val="bg1"/>
                </a:solidFill>
                <a:latin typeface="Rockwell"/>
                <a:cs typeface="Calibri"/>
              </a:rPr>
              <a:t>least</a:t>
            </a:r>
            <a:r>
              <a:rPr dirty="0">
                <a:solidFill>
                  <a:schemeClr val="bg1"/>
                </a:solidFill>
                <a:latin typeface="Rockwell"/>
                <a:cs typeface="Calibri"/>
              </a:rPr>
              <a:t> </a:t>
            </a:r>
            <a:r>
              <a:rPr spc="-5" dirty="0">
                <a:solidFill>
                  <a:schemeClr val="bg1"/>
                </a:solidFill>
                <a:latin typeface="Rockwell"/>
                <a:cs typeface="Calibri"/>
              </a:rPr>
              <a:t>knee</a:t>
            </a:r>
            <a:r>
              <a:rPr dirty="0">
                <a:solidFill>
                  <a:schemeClr val="bg1"/>
                </a:solidFill>
                <a:latin typeface="Rockwell"/>
                <a:cs typeface="Calibri"/>
              </a:rPr>
              <a:t> </a:t>
            </a:r>
            <a:r>
              <a:rPr spc="-5" dirty="0">
                <a:solidFill>
                  <a:schemeClr val="bg1"/>
                </a:solidFill>
                <a:latin typeface="Rockwell"/>
                <a:cs typeface="Calibri"/>
              </a:rPr>
              <a:t>length</a:t>
            </a:r>
            <a:r>
              <a:rPr lang="en-GB" spc="-5" dirty="0">
                <a:solidFill>
                  <a:schemeClr val="bg1"/>
                </a:solidFill>
                <a:latin typeface="Rockwell"/>
                <a:cs typeface="Calibri"/>
              </a:rPr>
              <a:t>.</a:t>
            </a:r>
            <a:endParaRPr lang="en-US" dirty="0">
              <a:solidFill>
                <a:schemeClr val="bg1"/>
              </a:solidFill>
              <a:latin typeface="Rockwell"/>
              <a:cs typeface="Calibri"/>
            </a:endParaRPr>
          </a:p>
          <a:p>
            <a:pPr marL="355600" indent="-342900">
              <a:lnSpc>
                <a:spcPct val="100000"/>
              </a:lnSpc>
              <a:spcBef>
                <a:spcPts val="5"/>
              </a:spcBef>
              <a:buFont typeface="Symbol"/>
              <a:buChar char=""/>
              <a:tabLst>
                <a:tab pos="354965" algn="l"/>
                <a:tab pos="355600" algn="l"/>
              </a:tabLst>
            </a:pPr>
            <a:r>
              <a:rPr lang="en-US" spc="-10" dirty="0">
                <a:solidFill>
                  <a:schemeClr val="bg1"/>
                </a:solidFill>
                <a:latin typeface="Rockwell"/>
                <a:cs typeface="Calibri"/>
              </a:rPr>
              <a:t>Trousers</a:t>
            </a:r>
            <a:r>
              <a:rPr spc="5" dirty="0">
                <a:solidFill>
                  <a:schemeClr val="bg1"/>
                </a:solidFill>
                <a:latin typeface="Rockwell"/>
                <a:cs typeface="Calibri"/>
              </a:rPr>
              <a:t> </a:t>
            </a:r>
            <a:r>
              <a:rPr spc="-10" dirty="0">
                <a:solidFill>
                  <a:schemeClr val="bg1"/>
                </a:solidFill>
                <a:latin typeface="Rockwell"/>
                <a:cs typeface="Calibri"/>
              </a:rPr>
              <a:t>must</a:t>
            </a:r>
            <a:r>
              <a:rPr dirty="0">
                <a:solidFill>
                  <a:schemeClr val="bg1"/>
                </a:solidFill>
                <a:latin typeface="Rockwell"/>
                <a:cs typeface="Calibri"/>
              </a:rPr>
              <a:t> </a:t>
            </a:r>
            <a:r>
              <a:rPr spc="-5" dirty="0">
                <a:solidFill>
                  <a:schemeClr val="bg1"/>
                </a:solidFill>
                <a:latin typeface="Rockwell"/>
                <a:cs typeface="Calibri"/>
              </a:rPr>
              <a:t>be</a:t>
            </a:r>
            <a:r>
              <a:rPr spc="5" dirty="0">
                <a:solidFill>
                  <a:schemeClr val="bg1"/>
                </a:solidFill>
                <a:latin typeface="Rockwell"/>
                <a:cs typeface="Calibri"/>
              </a:rPr>
              <a:t> </a:t>
            </a:r>
            <a:r>
              <a:rPr spc="-5" dirty="0">
                <a:solidFill>
                  <a:schemeClr val="bg1"/>
                </a:solidFill>
                <a:latin typeface="Rockwell"/>
                <a:cs typeface="Calibri"/>
              </a:rPr>
              <a:t>tailored</a:t>
            </a:r>
            <a:r>
              <a:rPr spc="5" dirty="0">
                <a:solidFill>
                  <a:schemeClr val="bg1"/>
                </a:solidFill>
                <a:latin typeface="Rockwell"/>
                <a:cs typeface="Calibri"/>
              </a:rPr>
              <a:t> </a:t>
            </a:r>
            <a:r>
              <a:rPr spc="-5" dirty="0">
                <a:solidFill>
                  <a:schemeClr val="bg1"/>
                </a:solidFill>
                <a:latin typeface="Rockwell"/>
                <a:cs typeface="Calibri"/>
              </a:rPr>
              <a:t>and</a:t>
            </a:r>
            <a:r>
              <a:rPr spc="5" dirty="0">
                <a:solidFill>
                  <a:schemeClr val="bg1"/>
                </a:solidFill>
                <a:latin typeface="Rockwell"/>
                <a:cs typeface="Calibri"/>
              </a:rPr>
              <a:t> </a:t>
            </a:r>
            <a:r>
              <a:rPr spc="-5" dirty="0">
                <a:solidFill>
                  <a:schemeClr val="bg1"/>
                </a:solidFill>
                <a:latin typeface="Rockwell"/>
                <a:cs typeface="Calibri"/>
              </a:rPr>
              <a:t>black,</a:t>
            </a:r>
            <a:r>
              <a:rPr spc="10" dirty="0">
                <a:solidFill>
                  <a:schemeClr val="bg1"/>
                </a:solidFill>
                <a:latin typeface="Rockwell"/>
                <a:cs typeface="Calibri"/>
              </a:rPr>
              <a:t> </a:t>
            </a:r>
            <a:r>
              <a:rPr spc="-5" dirty="0">
                <a:solidFill>
                  <a:schemeClr val="bg1"/>
                </a:solidFill>
                <a:latin typeface="Rockwell"/>
                <a:cs typeface="Calibri"/>
              </a:rPr>
              <a:t>and</a:t>
            </a:r>
            <a:r>
              <a:rPr spc="20" dirty="0">
                <a:solidFill>
                  <a:schemeClr val="bg1"/>
                </a:solidFill>
                <a:latin typeface="Rockwell"/>
                <a:cs typeface="Calibri"/>
              </a:rPr>
              <a:t> </a:t>
            </a:r>
            <a:r>
              <a:rPr spc="-10" dirty="0">
                <a:solidFill>
                  <a:schemeClr val="bg1"/>
                </a:solidFill>
                <a:latin typeface="Rockwell"/>
                <a:cs typeface="Calibri"/>
              </a:rPr>
              <a:t>cannot</a:t>
            </a:r>
            <a:r>
              <a:rPr spc="10" dirty="0">
                <a:solidFill>
                  <a:schemeClr val="bg1"/>
                </a:solidFill>
                <a:latin typeface="Rockwell"/>
                <a:cs typeface="Calibri"/>
              </a:rPr>
              <a:t> </a:t>
            </a:r>
            <a:r>
              <a:rPr spc="-5" dirty="0">
                <a:solidFill>
                  <a:schemeClr val="bg1"/>
                </a:solidFill>
                <a:latin typeface="Rockwell"/>
                <a:cs typeface="Calibri"/>
              </a:rPr>
              <a:t>be</a:t>
            </a:r>
            <a:r>
              <a:rPr spc="10" dirty="0">
                <a:solidFill>
                  <a:schemeClr val="bg1"/>
                </a:solidFill>
                <a:latin typeface="Rockwell"/>
                <a:cs typeface="Calibri"/>
              </a:rPr>
              <a:t> </a:t>
            </a:r>
            <a:r>
              <a:rPr spc="-5" dirty="0">
                <a:solidFill>
                  <a:schemeClr val="bg1"/>
                </a:solidFill>
                <a:latin typeface="Rockwell"/>
                <a:cs typeface="Calibri"/>
              </a:rPr>
              <a:t>jeans</a:t>
            </a:r>
            <a:r>
              <a:rPr spc="10" dirty="0">
                <a:solidFill>
                  <a:schemeClr val="bg1"/>
                </a:solidFill>
                <a:latin typeface="Rockwell"/>
                <a:cs typeface="Calibri"/>
              </a:rPr>
              <a:t> </a:t>
            </a:r>
            <a:r>
              <a:rPr spc="-5" dirty="0">
                <a:solidFill>
                  <a:schemeClr val="bg1"/>
                </a:solidFill>
                <a:latin typeface="Rockwell"/>
                <a:cs typeface="Calibri"/>
              </a:rPr>
              <a:t>or </a:t>
            </a:r>
            <a:r>
              <a:rPr spc="-15" dirty="0">
                <a:solidFill>
                  <a:schemeClr val="bg1"/>
                </a:solidFill>
                <a:latin typeface="Rockwell"/>
                <a:cs typeface="Calibri"/>
              </a:rPr>
              <a:t>canvas</a:t>
            </a:r>
            <a:r>
              <a:rPr spc="10" dirty="0">
                <a:solidFill>
                  <a:schemeClr val="bg1"/>
                </a:solidFill>
                <a:latin typeface="Rockwell"/>
                <a:cs typeface="Calibri"/>
              </a:rPr>
              <a:t> </a:t>
            </a:r>
            <a:r>
              <a:rPr spc="-5" dirty="0">
                <a:solidFill>
                  <a:schemeClr val="bg1"/>
                </a:solidFill>
                <a:latin typeface="Rockwell"/>
                <a:cs typeface="Calibri"/>
              </a:rPr>
              <a:t>type</a:t>
            </a:r>
            <a:r>
              <a:rPr spc="25" dirty="0">
                <a:solidFill>
                  <a:schemeClr val="bg1"/>
                </a:solidFill>
                <a:latin typeface="Rockwell"/>
                <a:cs typeface="Calibri"/>
              </a:rPr>
              <a:t> </a:t>
            </a:r>
            <a:r>
              <a:rPr spc="-5" dirty="0">
                <a:solidFill>
                  <a:schemeClr val="bg1"/>
                </a:solidFill>
                <a:latin typeface="Rockwell"/>
                <a:cs typeface="Calibri"/>
              </a:rPr>
              <a:t>material</a:t>
            </a:r>
            <a:r>
              <a:rPr lang="en-GB" spc="-5" dirty="0">
                <a:solidFill>
                  <a:schemeClr val="bg1"/>
                </a:solidFill>
                <a:latin typeface="Rockwell"/>
                <a:cs typeface="Calibri"/>
              </a:rPr>
              <a:t>.</a:t>
            </a:r>
            <a:endParaRPr dirty="0">
              <a:solidFill>
                <a:schemeClr val="bg1"/>
              </a:solidFill>
              <a:latin typeface="Rockwell"/>
              <a:cs typeface="Calibri"/>
            </a:endParaRPr>
          </a:p>
          <a:p>
            <a:pPr marL="355600" indent="-342900">
              <a:buFont typeface="Symbol"/>
              <a:buChar char=""/>
              <a:tabLst>
                <a:tab pos="354965" algn="l"/>
                <a:tab pos="355600" algn="l"/>
              </a:tabLst>
            </a:pPr>
            <a:r>
              <a:rPr lang="en-US" spc="-5" dirty="0">
                <a:solidFill>
                  <a:schemeClr val="bg1"/>
                </a:solidFill>
                <a:latin typeface="Rockwell"/>
                <a:cs typeface="Calibri"/>
              </a:rPr>
              <a:t>Tailored,</a:t>
            </a:r>
            <a:r>
              <a:rPr dirty="0">
                <a:solidFill>
                  <a:schemeClr val="bg1"/>
                </a:solidFill>
                <a:latin typeface="Rockwell"/>
                <a:cs typeface="Calibri"/>
              </a:rPr>
              <a:t> </a:t>
            </a:r>
            <a:r>
              <a:rPr spc="-5" dirty="0">
                <a:solidFill>
                  <a:schemeClr val="bg1"/>
                </a:solidFill>
                <a:latin typeface="Rockwell"/>
                <a:cs typeface="Calibri"/>
              </a:rPr>
              <a:t>black</a:t>
            </a:r>
            <a:r>
              <a:rPr lang="en-US" spc="-5" dirty="0">
                <a:solidFill>
                  <a:schemeClr val="bg1"/>
                </a:solidFill>
                <a:latin typeface="Rockwell"/>
                <a:cs typeface="Calibri"/>
              </a:rPr>
              <a:t>, knee length</a:t>
            </a:r>
            <a:r>
              <a:rPr spc="5" dirty="0">
                <a:solidFill>
                  <a:schemeClr val="bg1"/>
                </a:solidFill>
                <a:latin typeface="Rockwell"/>
                <a:cs typeface="Calibri"/>
              </a:rPr>
              <a:t> </a:t>
            </a:r>
            <a:r>
              <a:rPr spc="-5" dirty="0">
                <a:solidFill>
                  <a:schemeClr val="bg1"/>
                </a:solidFill>
                <a:latin typeface="Rockwell"/>
                <a:cs typeface="Calibri"/>
              </a:rPr>
              <a:t>school shorts</a:t>
            </a:r>
            <a:r>
              <a:rPr spc="5" dirty="0">
                <a:solidFill>
                  <a:schemeClr val="bg1"/>
                </a:solidFill>
                <a:latin typeface="Rockwell"/>
                <a:cs typeface="Calibri"/>
              </a:rPr>
              <a:t> </a:t>
            </a:r>
            <a:r>
              <a:rPr spc="-5" dirty="0">
                <a:solidFill>
                  <a:schemeClr val="bg1"/>
                </a:solidFill>
                <a:latin typeface="Rockwell"/>
                <a:cs typeface="Calibri"/>
              </a:rPr>
              <a:t>can</a:t>
            </a:r>
            <a:r>
              <a:rPr spc="-10" dirty="0">
                <a:solidFill>
                  <a:schemeClr val="bg1"/>
                </a:solidFill>
                <a:latin typeface="Rockwell"/>
                <a:cs typeface="Calibri"/>
              </a:rPr>
              <a:t> </a:t>
            </a:r>
            <a:r>
              <a:rPr dirty="0">
                <a:solidFill>
                  <a:schemeClr val="bg1"/>
                </a:solidFill>
                <a:latin typeface="Rockwell"/>
                <a:cs typeface="Calibri"/>
              </a:rPr>
              <a:t>also</a:t>
            </a:r>
            <a:r>
              <a:rPr spc="5" dirty="0">
                <a:solidFill>
                  <a:schemeClr val="bg1"/>
                </a:solidFill>
                <a:latin typeface="Rockwell"/>
                <a:cs typeface="Calibri"/>
              </a:rPr>
              <a:t> </a:t>
            </a:r>
            <a:r>
              <a:rPr spc="-5" dirty="0">
                <a:solidFill>
                  <a:schemeClr val="bg1"/>
                </a:solidFill>
                <a:latin typeface="Rockwell"/>
                <a:cs typeface="Calibri"/>
              </a:rPr>
              <a:t>be</a:t>
            </a:r>
            <a:r>
              <a:rPr spc="10" dirty="0">
                <a:solidFill>
                  <a:schemeClr val="bg1"/>
                </a:solidFill>
                <a:latin typeface="Rockwell"/>
                <a:cs typeface="Calibri"/>
              </a:rPr>
              <a:t> </a:t>
            </a:r>
            <a:r>
              <a:rPr spc="-5" dirty="0">
                <a:solidFill>
                  <a:schemeClr val="bg1"/>
                </a:solidFill>
                <a:latin typeface="Rockwell"/>
                <a:cs typeface="Calibri"/>
              </a:rPr>
              <a:t>worn;</a:t>
            </a:r>
            <a:r>
              <a:rPr spc="-15" dirty="0">
                <a:solidFill>
                  <a:schemeClr val="bg1"/>
                </a:solidFill>
                <a:latin typeface="Rockwell"/>
                <a:cs typeface="Calibri"/>
              </a:rPr>
              <a:t> </a:t>
            </a:r>
            <a:r>
              <a:rPr spc="-5" dirty="0">
                <a:solidFill>
                  <a:schemeClr val="bg1"/>
                </a:solidFill>
                <a:latin typeface="Rockwell"/>
                <a:cs typeface="Calibri"/>
              </a:rPr>
              <a:t>they</a:t>
            </a:r>
            <a:r>
              <a:rPr spc="25" dirty="0">
                <a:solidFill>
                  <a:schemeClr val="bg1"/>
                </a:solidFill>
                <a:latin typeface="Rockwell"/>
                <a:cs typeface="Calibri"/>
              </a:rPr>
              <a:t> </a:t>
            </a:r>
            <a:r>
              <a:rPr spc="-10" dirty="0">
                <a:solidFill>
                  <a:schemeClr val="bg1"/>
                </a:solidFill>
                <a:latin typeface="Rockwell"/>
                <a:cs typeface="Calibri"/>
              </a:rPr>
              <a:t>cannot</a:t>
            </a:r>
            <a:r>
              <a:rPr spc="10" dirty="0">
                <a:solidFill>
                  <a:schemeClr val="bg1"/>
                </a:solidFill>
                <a:latin typeface="Rockwell"/>
                <a:cs typeface="Calibri"/>
              </a:rPr>
              <a:t> </a:t>
            </a:r>
            <a:r>
              <a:rPr spc="-5" dirty="0">
                <a:solidFill>
                  <a:schemeClr val="bg1"/>
                </a:solidFill>
                <a:latin typeface="Rockwell"/>
                <a:cs typeface="Calibri"/>
              </a:rPr>
              <a:t>be</a:t>
            </a:r>
            <a:r>
              <a:rPr spc="5" dirty="0">
                <a:solidFill>
                  <a:schemeClr val="bg1"/>
                </a:solidFill>
                <a:latin typeface="Rockwell"/>
                <a:cs typeface="Calibri"/>
              </a:rPr>
              <a:t> </a:t>
            </a:r>
            <a:r>
              <a:rPr spc="-5" dirty="0">
                <a:solidFill>
                  <a:schemeClr val="bg1"/>
                </a:solidFill>
                <a:latin typeface="Rockwell"/>
                <a:cs typeface="Calibri"/>
              </a:rPr>
              <a:t>jeans</a:t>
            </a:r>
            <a:r>
              <a:rPr spc="15" dirty="0">
                <a:solidFill>
                  <a:schemeClr val="bg1"/>
                </a:solidFill>
                <a:latin typeface="Rockwell"/>
                <a:cs typeface="Calibri"/>
              </a:rPr>
              <a:t> </a:t>
            </a:r>
            <a:r>
              <a:rPr spc="-5" dirty="0">
                <a:solidFill>
                  <a:schemeClr val="bg1"/>
                </a:solidFill>
                <a:latin typeface="Rockwell"/>
                <a:cs typeface="Calibri"/>
              </a:rPr>
              <a:t>or</a:t>
            </a:r>
            <a:r>
              <a:rPr spc="-10" dirty="0">
                <a:solidFill>
                  <a:schemeClr val="bg1"/>
                </a:solidFill>
                <a:latin typeface="Rockwell"/>
                <a:cs typeface="Calibri"/>
              </a:rPr>
              <a:t> </a:t>
            </a:r>
            <a:r>
              <a:rPr spc="-15" dirty="0">
                <a:solidFill>
                  <a:schemeClr val="bg1"/>
                </a:solidFill>
                <a:latin typeface="Rockwell"/>
                <a:cs typeface="Calibri"/>
              </a:rPr>
              <a:t>canvas</a:t>
            </a:r>
            <a:r>
              <a:rPr spc="10" dirty="0">
                <a:solidFill>
                  <a:schemeClr val="bg1"/>
                </a:solidFill>
                <a:latin typeface="Rockwell"/>
                <a:cs typeface="Calibri"/>
              </a:rPr>
              <a:t> </a:t>
            </a:r>
            <a:r>
              <a:rPr spc="-5" dirty="0">
                <a:solidFill>
                  <a:schemeClr val="bg1"/>
                </a:solidFill>
                <a:latin typeface="Rockwell"/>
                <a:cs typeface="Calibri"/>
              </a:rPr>
              <a:t>type</a:t>
            </a:r>
            <a:r>
              <a:rPr spc="25" dirty="0">
                <a:solidFill>
                  <a:schemeClr val="bg1"/>
                </a:solidFill>
                <a:latin typeface="Rockwell"/>
                <a:cs typeface="Calibri"/>
              </a:rPr>
              <a:t> </a:t>
            </a:r>
            <a:r>
              <a:rPr spc="-5" dirty="0">
                <a:solidFill>
                  <a:schemeClr val="bg1"/>
                </a:solidFill>
                <a:latin typeface="Rockwell"/>
                <a:cs typeface="Calibri"/>
              </a:rPr>
              <a:t>material</a:t>
            </a:r>
            <a:r>
              <a:rPr lang="en-GB" spc="-5" dirty="0">
                <a:solidFill>
                  <a:schemeClr val="bg1"/>
                </a:solidFill>
                <a:latin typeface="Rockwell"/>
                <a:cs typeface="Calibri"/>
              </a:rPr>
              <a:t>.</a:t>
            </a:r>
            <a:endParaRPr dirty="0">
              <a:solidFill>
                <a:schemeClr val="bg1"/>
              </a:solidFill>
              <a:latin typeface="Rockwell"/>
              <a:cs typeface="Calibri"/>
            </a:endParaRPr>
          </a:p>
          <a:p>
            <a:pPr marL="355600" indent="-342900">
              <a:buFont typeface="Symbol"/>
              <a:buChar char=""/>
              <a:tabLst>
                <a:tab pos="354965" algn="l"/>
                <a:tab pos="355600" algn="l"/>
              </a:tabLst>
            </a:pPr>
            <a:r>
              <a:rPr lang="en-US" spc="-10" dirty="0">
                <a:solidFill>
                  <a:schemeClr val="bg1"/>
                </a:solidFill>
                <a:latin typeface="Rockwell"/>
                <a:cs typeface="Calibri"/>
              </a:rPr>
              <a:t>Any</a:t>
            </a:r>
            <a:r>
              <a:rPr spc="10" dirty="0">
                <a:solidFill>
                  <a:schemeClr val="bg1"/>
                </a:solidFill>
                <a:latin typeface="Rockwell"/>
                <a:cs typeface="Calibri"/>
              </a:rPr>
              <a:t> </a:t>
            </a:r>
            <a:r>
              <a:rPr spc="-10" dirty="0">
                <a:solidFill>
                  <a:schemeClr val="bg1"/>
                </a:solidFill>
                <a:latin typeface="Rockwell"/>
                <a:cs typeface="Calibri"/>
              </a:rPr>
              <a:t>coat</a:t>
            </a:r>
            <a:r>
              <a:rPr spc="-5" dirty="0">
                <a:solidFill>
                  <a:schemeClr val="bg1"/>
                </a:solidFill>
                <a:latin typeface="Rockwell"/>
                <a:cs typeface="Calibri"/>
              </a:rPr>
              <a:t> that</a:t>
            </a:r>
            <a:r>
              <a:rPr spc="25" dirty="0">
                <a:solidFill>
                  <a:schemeClr val="bg1"/>
                </a:solidFill>
                <a:latin typeface="Rockwell"/>
                <a:cs typeface="Calibri"/>
              </a:rPr>
              <a:t> </a:t>
            </a:r>
            <a:r>
              <a:rPr dirty="0">
                <a:solidFill>
                  <a:schemeClr val="bg1"/>
                </a:solidFill>
                <a:latin typeface="Rockwell"/>
                <a:cs typeface="Calibri"/>
              </a:rPr>
              <a:t>is</a:t>
            </a:r>
            <a:r>
              <a:rPr spc="5" dirty="0">
                <a:solidFill>
                  <a:schemeClr val="bg1"/>
                </a:solidFill>
                <a:latin typeface="Rockwell"/>
                <a:cs typeface="Calibri"/>
              </a:rPr>
              <a:t> </a:t>
            </a:r>
            <a:r>
              <a:rPr spc="-5" dirty="0">
                <a:solidFill>
                  <a:schemeClr val="bg1"/>
                </a:solidFill>
                <a:latin typeface="Rockwell"/>
                <a:cs typeface="Calibri"/>
              </a:rPr>
              <a:t>worn</a:t>
            </a:r>
            <a:r>
              <a:rPr spc="-15" dirty="0">
                <a:solidFill>
                  <a:schemeClr val="bg1"/>
                </a:solidFill>
                <a:latin typeface="Rockwell"/>
                <a:cs typeface="Calibri"/>
              </a:rPr>
              <a:t> </a:t>
            </a:r>
            <a:r>
              <a:rPr spc="-5" dirty="0">
                <a:solidFill>
                  <a:schemeClr val="bg1"/>
                </a:solidFill>
                <a:latin typeface="Rockwell"/>
                <a:cs typeface="Calibri"/>
              </a:rPr>
              <a:t>should</a:t>
            </a:r>
            <a:r>
              <a:rPr spc="-10" dirty="0">
                <a:solidFill>
                  <a:schemeClr val="bg1"/>
                </a:solidFill>
                <a:latin typeface="Rockwell"/>
                <a:cs typeface="Calibri"/>
              </a:rPr>
              <a:t> </a:t>
            </a:r>
            <a:r>
              <a:rPr spc="-5" dirty="0">
                <a:solidFill>
                  <a:schemeClr val="bg1"/>
                </a:solidFill>
                <a:latin typeface="Rockwell"/>
                <a:cs typeface="Calibri"/>
              </a:rPr>
              <a:t>not</a:t>
            </a:r>
            <a:r>
              <a:rPr spc="10" dirty="0">
                <a:solidFill>
                  <a:schemeClr val="bg1"/>
                </a:solidFill>
                <a:latin typeface="Rockwell"/>
                <a:cs typeface="Calibri"/>
              </a:rPr>
              <a:t> </a:t>
            </a:r>
            <a:r>
              <a:rPr spc="-5" dirty="0">
                <a:solidFill>
                  <a:schemeClr val="bg1"/>
                </a:solidFill>
                <a:latin typeface="Rockwell"/>
                <a:cs typeface="Calibri"/>
              </a:rPr>
              <a:t>bear</a:t>
            </a:r>
            <a:r>
              <a:rPr spc="15" dirty="0">
                <a:solidFill>
                  <a:schemeClr val="bg1"/>
                </a:solidFill>
                <a:latin typeface="Rockwell"/>
                <a:cs typeface="Calibri"/>
              </a:rPr>
              <a:t> </a:t>
            </a:r>
            <a:r>
              <a:rPr spc="-10" dirty="0">
                <a:solidFill>
                  <a:schemeClr val="bg1"/>
                </a:solidFill>
                <a:latin typeface="Rockwell"/>
                <a:cs typeface="Calibri"/>
              </a:rPr>
              <a:t>offensive</a:t>
            </a:r>
            <a:r>
              <a:rPr spc="-15" dirty="0">
                <a:solidFill>
                  <a:schemeClr val="bg1"/>
                </a:solidFill>
                <a:latin typeface="Rockwell"/>
                <a:cs typeface="Calibri"/>
              </a:rPr>
              <a:t> </a:t>
            </a:r>
            <a:r>
              <a:rPr spc="-5" dirty="0">
                <a:solidFill>
                  <a:schemeClr val="bg1"/>
                </a:solidFill>
                <a:latin typeface="Rockwell"/>
                <a:cs typeface="Calibri"/>
              </a:rPr>
              <a:t>or</a:t>
            </a:r>
            <a:r>
              <a:rPr spc="-10" dirty="0">
                <a:solidFill>
                  <a:schemeClr val="bg1"/>
                </a:solidFill>
                <a:latin typeface="Rockwell"/>
                <a:cs typeface="Calibri"/>
              </a:rPr>
              <a:t> derogatory</a:t>
            </a:r>
            <a:r>
              <a:rPr spc="5" dirty="0">
                <a:solidFill>
                  <a:schemeClr val="bg1"/>
                </a:solidFill>
                <a:latin typeface="Rockwell"/>
                <a:cs typeface="Calibri"/>
              </a:rPr>
              <a:t> </a:t>
            </a:r>
            <a:r>
              <a:rPr dirty="0">
                <a:solidFill>
                  <a:schemeClr val="bg1"/>
                </a:solidFill>
                <a:latin typeface="Rockwell"/>
                <a:cs typeface="Calibri"/>
              </a:rPr>
              <a:t>writing</a:t>
            </a:r>
            <a:r>
              <a:rPr spc="-5" dirty="0">
                <a:solidFill>
                  <a:schemeClr val="bg1"/>
                </a:solidFill>
                <a:latin typeface="Rockwell"/>
                <a:cs typeface="Calibri"/>
              </a:rPr>
              <a:t> or</a:t>
            </a:r>
            <a:r>
              <a:rPr spc="-10" dirty="0">
                <a:solidFill>
                  <a:schemeClr val="bg1"/>
                </a:solidFill>
                <a:latin typeface="Rockwell"/>
                <a:cs typeface="Calibri"/>
              </a:rPr>
              <a:t> </a:t>
            </a:r>
            <a:r>
              <a:rPr spc="-5" dirty="0">
                <a:solidFill>
                  <a:schemeClr val="bg1"/>
                </a:solidFill>
                <a:latin typeface="Rockwell"/>
                <a:cs typeface="Calibri"/>
              </a:rPr>
              <a:t>images</a:t>
            </a:r>
            <a:r>
              <a:rPr spc="15" dirty="0">
                <a:solidFill>
                  <a:schemeClr val="bg1"/>
                </a:solidFill>
                <a:latin typeface="Rockwell"/>
                <a:cs typeface="Calibri"/>
              </a:rPr>
              <a:t> </a:t>
            </a:r>
            <a:r>
              <a:rPr spc="-5" dirty="0">
                <a:solidFill>
                  <a:schemeClr val="bg1"/>
                </a:solidFill>
                <a:latin typeface="Rockwell"/>
                <a:cs typeface="Calibri"/>
              </a:rPr>
              <a:t>and</a:t>
            </a:r>
            <a:r>
              <a:rPr spc="5" dirty="0">
                <a:solidFill>
                  <a:schemeClr val="bg1"/>
                </a:solidFill>
                <a:latin typeface="Rockwell"/>
                <a:cs typeface="Calibri"/>
              </a:rPr>
              <a:t> </a:t>
            </a:r>
            <a:r>
              <a:rPr spc="-10" dirty="0">
                <a:solidFill>
                  <a:schemeClr val="bg1"/>
                </a:solidFill>
                <a:latin typeface="Rockwell"/>
                <a:cs typeface="Calibri"/>
              </a:rPr>
              <a:t>must</a:t>
            </a:r>
            <a:r>
              <a:rPr dirty="0">
                <a:solidFill>
                  <a:schemeClr val="bg1"/>
                </a:solidFill>
                <a:latin typeface="Rockwell"/>
                <a:cs typeface="Calibri"/>
              </a:rPr>
              <a:t> </a:t>
            </a:r>
            <a:r>
              <a:rPr spc="-5" dirty="0">
                <a:solidFill>
                  <a:schemeClr val="bg1"/>
                </a:solidFill>
                <a:latin typeface="Rockwell"/>
                <a:cs typeface="Calibri"/>
              </a:rPr>
              <a:t>not</a:t>
            </a:r>
            <a:r>
              <a:rPr spc="10" dirty="0">
                <a:solidFill>
                  <a:schemeClr val="bg1"/>
                </a:solidFill>
                <a:latin typeface="Rockwell"/>
                <a:cs typeface="Calibri"/>
              </a:rPr>
              <a:t> </a:t>
            </a:r>
            <a:r>
              <a:rPr spc="-5" dirty="0">
                <a:solidFill>
                  <a:schemeClr val="bg1"/>
                </a:solidFill>
                <a:latin typeface="Rockwell"/>
                <a:cs typeface="Calibri"/>
              </a:rPr>
              <a:t>be</a:t>
            </a:r>
            <a:r>
              <a:rPr spc="10" dirty="0">
                <a:solidFill>
                  <a:schemeClr val="bg1"/>
                </a:solidFill>
                <a:latin typeface="Rockwell"/>
                <a:cs typeface="Calibri"/>
              </a:rPr>
              <a:t> </a:t>
            </a:r>
            <a:r>
              <a:rPr spc="-5" dirty="0">
                <a:solidFill>
                  <a:schemeClr val="bg1"/>
                </a:solidFill>
                <a:latin typeface="Rockwell"/>
                <a:cs typeface="Calibri"/>
              </a:rPr>
              <a:t>worn</a:t>
            </a:r>
            <a:r>
              <a:rPr spc="-30" dirty="0">
                <a:solidFill>
                  <a:schemeClr val="bg1"/>
                </a:solidFill>
                <a:latin typeface="Rockwell"/>
                <a:cs typeface="Calibri"/>
              </a:rPr>
              <a:t> </a:t>
            </a:r>
            <a:r>
              <a:rPr dirty="0">
                <a:solidFill>
                  <a:schemeClr val="bg1"/>
                </a:solidFill>
                <a:latin typeface="Rockwell"/>
                <a:cs typeface="Calibri"/>
              </a:rPr>
              <a:t>in</a:t>
            </a:r>
            <a:r>
              <a:rPr spc="5" dirty="0">
                <a:solidFill>
                  <a:schemeClr val="bg1"/>
                </a:solidFill>
                <a:latin typeface="Rockwell"/>
                <a:cs typeface="Calibri"/>
              </a:rPr>
              <a:t> </a:t>
            </a:r>
            <a:r>
              <a:rPr dirty="0">
                <a:solidFill>
                  <a:schemeClr val="bg1"/>
                </a:solidFill>
                <a:latin typeface="Rockwell"/>
                <a:cs typeface="Calibri"/>
              </a:rPr>
              <a:t>class</a:t>
            </a:r>
            <a:r>
              <a:rPr lang="en-US" dirty="0">
                <a:solidFill>
                  <a:schemeClr val="bg1"/>
                </a:solidFill>
                <a:latin typeface="Rockwell"/>
                <a:cs typeface="Calibri"/>
              </a:rPr>
              <a:t>, </a:t>
            </a:r>
            <a:r>
              <a:rPr spc="-5" dirty="0">
                <a:solidFill>
                  <a:schemeClr val="bg1"/>
                </a:solidFill>
                <a:latin typeface="Rockwell"/>
                <a:cs typeface="Calibri"/>
              </a:rPr>
              <a:t>‘</a:t>
            </a:r>
            <a:r>
              <a:rPr lang="en-US" spc="-5" dirty="0">
                <a:solidFill>
                  <a:schemeClr val="bg1"/>
                </a:solidFill>
                <a:latin typeface="Rockwell"/>
                <a:cs typeface="Calibri"/>
              </a:rPr>
              <a:t>hoodies</a:t>
            </a:r>
            <a:r>
              <a:rPr spc="-5" dirty="0">
                <a:solidFill>
                  <a:schemeClr val="bg1"/>
                </a:solidFill>
                <a:latin typeface="Rockwell"/>
                <a:cs typeface="Calibri"/>
              </a:rPr>
              <a:t>’</a:t>
            </a:r>
            <a:r>
              <a:rPr dirty="0">
                <a:solidFill>
                  <a:schemeClr val="bg1"/>
                </a:solidFill>
                <a:latin typeface="Rockwell"/>
                <a:cs typeface="Calibri"/>
              </a:rPr>
              <a:t> </a:t>
            </a:r>
            <a:r>
              <a:rPr spc="-10" dirty="0">
                <a:solidFill>
                  <a:schemeClr val="bg1"/>
                </a:solidFill>
                <a:latin typeface="Rockwell"/>
                <a:cs typeface="Calibri"/>
              </a:rPr>
              <a:t>are</a:t>
            </a:r>
            <a:r>
              <a:rPr spc="-5" dirty="0">
                <a:solidFill>
                  <a:schemeClr val="bg1"/>
                </a:solidFill>
                <a:latin typeface="Rockwell"/>
                <a:cs typeface="Calibri"/>
              </a:rPr>
              <a:t> not</a:t>
            </a:r>
            <a:r>
              <a:rPr dirty="0">
                <a:solidFill>
                  <a:schemeClr val="bg1"/>
                </a:solidFill>
                <a:latin typeface="Rockwell"/>
                <a:cs typeface="Calibri"/>
              </a:rPr>
              <a:t> </a:t>
            </a:r>
            <a:r>
              <a:rPr spc="-5" dirty="0">
                <a:solidFill>
                  <a:schemeClr val="bg1"/>
                </a:solidFill>
                <a:latin typeface="Rockwell"/>
                <a:cs typeface="Calibri"/>
              </a:rPr>
              <a:t>permitted</a:t>
            </a:r>
            <a:r>
              <a:rPr spc="10" dirty="0">
                <a:solidFill>
                  <a:schemeClr val="bg1"/>
                </a:solidFill>
                <a:latin typeface="Rockwell"/>
                <a:cs typeface="Calibri"/>
              </a:rPr>
              <a:t> </a:t>
            </a:r>
            <a:r>
              <a:rPr dirty="0">
                <a:solidFill>
                  <a:schemeClr val="bg1"/>
                </a:solidFill>
                <a:latin typeface="Rockwell"/>
                <a:cs typeface="Calibri"/>
              </a:rPr>
              <a:t>in</a:t>
            </a:r>
            <a:r>
              <a:rPr spc="5" dirty="0">
                <a:solidFill>
                  <a:schemeClr val="bg1"/>
                </a:solidFill>
                <a:latin typeface="Rockwell"/>
                <a:cs typeface="Calibri"/>
              </a:rPr>
              <a:t> </a:t>
            </a:r>
            <a:r>
              <a:rPr lang="en-US" dirty="0">
                <a:solidFill>
                  <a:schemeClr val="bg1"/>
                </a:solidFill>
                <a:latin typeface="Rockwell"/>
                <a:cs typeface="Calibri"/>
              </a:rPr>
              <a:t>school.</a:t>
            </a:r>
            <a:endParaRPr lang="en-GB" dirty="0">
              <a:solidFill>
                <a:schemeClr val="bg1"/>
              </a:solidFill>
              <a:latin typeface="Rockwell"/>
              <a:cs typeface="Calibri"/>
            </a:endParaRPr>
          </a:p>
          <a:p>
            <a:pPr marL="355600" indent="-342900">
              <a:lnSpc>
                <a:spcPct val="100000"/>
              </a:lnSpc>
              <a:buFont typeface="Symbol"/>
              <a:buChar char=""/>
              <a:tabLst>
                <a:tab pos="354965" algn="l"/>
                <a:tab pos="355600" algn="l"/>
              </a:tabLst>
            </a:pPr>
            <a:r>
              <a:rPr lang="en-US" spc="-5" dirty="0">
                <a:solidFill>
                  <a:schemeClr val="bg1"/>
                </a:solidFill>
                <a:latin typeface="Rockwell"/>
                <a:cs typeface="Calibri"/>
              </a:rPr>
              <a:t>School</a:t>
            </a:r>
            <a:r>
              <a:rPr spc="-5" dirty="0">
                <a:solidFill>
                  <a:schemeClr val="bg1"/>
                </a:solidFill>
                <a:latin typeface="Rockwell"/>
                <a:cs typeface="Calibri"/>
              </a:rPr>
              <a:t> shoes</a:t>
            </a:r>
            <a:r>
              <a:rPr spc="20" dirty="0">
                <a:solidFill>
                  <a:schemeClr val="bg1"/>
                </a:solidFill>
                <a:latin typeface="Rockwell"/>
                <a:cs typeface="Calibri"/>
              </a:rPr>
              <a:t> </a:t>
            </a:r>
            <a:r>
              <a:rPr spc="-10" dirty="0">
                <a:solidFill>
                  <a:schemeClr val="bg1"/>
                </a:solidFill>
                <a:latin typeface="Rockwell"/>
                <a:cs typeface="Calibri"/>
              </a:rPr>
              <a:t>must</a:t>
            </a:r>
            <a:r>
              <a:rPr spc="15" dirty="0">
                <a:solidFill>
                  <a:schemeClr val="bg1"/>
                </a:solidFill>
                <a:latin typeface="Rockwell"/>
                <a:cs typeface="Calibri"/>
              </a:rPr>
              <a:t> </a:t>
            </a:r>
            <a:r>
              <a:rPr spc="-5" dirty="0">
                <a:solidFill>
                  <a:schemeClr val="bg1"/>
                </a:solidFill>
                <a:latin typeface="Rockwell"/>
                <a:cs typeface="Calibri"/>
              </a:rPr>
              <a:t>be</a:t>
            </a:r>
            <a:r>
              <a:rPr spc="5" dirty="0">
                <a:solidFill>
                  <a:schemeClr val="bg1"/>
                </a:solidFill>
                <a:latin typeface="Rockwell"/>
                <a:cs typeface="Calibri"/>
              </a:rPr>
              <a:t> </a:t>
            </a:r>
            <a:r>
              <a:rPr spc="-10" dirty="0">
                <a:solidFill>
                  <a:schemeClr val="bg1"/>
                </a:solidFill>
                <a:latin typeface="Rockwell"/>
                <a:cs typeface="Calibri"/>
              </a:rPr>
              <a:t>completely</a:t>
            </a:r>
            <a:r>
              <a:rPr spc="30" dirty="0">
                <a:solidFill>
                  <a:schemeClr val="bg1"/>
                </a:solidFill>
                <a:latin typeface="Rockwell"/>
                <a:cs typeface="Calibri"/>
              </a:rPr>
              <a:t> </a:t>
            </a:r>
            <a:r>
              <a:rPr spc="-5" dirty="0">
                <a:solidFill>
                  <a:schemeClr val="bg1"/>
                </a:solidFill>
                <a:latin typeface="Rockwell"/>
                <a:cs typeface="Calibri"/>
              </a:rPr>
              <a:t>black</a:t>
            </a:r>
            <a:r>
              <a:rPr spc="15" dirty="0">
                <a:solidFill>
                  <a:schemeClr val="bg1"/>
                </a:solidFill>
                <a:latin typeface="Rockwell"/>
                <a:cs typeface="Calibri"/>
              </a:rPr>
              <a:t> </a:t>
            </a:r>
            <a:r>
              <a:rPr dirty="0">
                <a:solidFill>
                  <a:schemeClr val="bg1"/>
                </a:solidFill>
                <a:latin typeface="Rockwell"/>
                <a:cs typeface="Calibri"/>
              </a:rPr>
              <a:t>and</a:t>
            </a:r>
            <a:r>
              <a:rPr spc="10" dirty="0">
                <a:solidFill>
                  <a:schemeClr val="bg1"/>
                </a:solidFill>
                <a:latin typeface="Rockwell"/>
                <a:cs typeface="Calibri"/>
              </a:rPr>
              <a:t> </a:t>
            </a:r>
            <a:r>
              <a:rPr spc="-5" dirty="0">
                <a:solidFill>
                  <a:schemeClr val="bg1"/>
                </a:solidFill>
                <a:latin typeface="Rockwell"/>
                <a:cs typeface="Calibri"/>
              </a:rPr>
              <a:t>polishable</a:t>
            </a:r>
            <a:r>
              <a:rPr lang="en-GB" spc="-5" dirty="0">
                <a:solidFill>
                  <a:schemeClr val="bg1"/>
                </a:solidFill>
                <a:latin typeface="Rockwell"/>
                <a:cs typeface="Calibri"/>
              </a:rPr>
              <a:t>.</a:t>
            </a:r>
          </a:p>
          <a:p>
            <a:pPr marL="12700">
              <a:lnSpc>
                <a:spcPct val="100000"/>
              </a:lnSpc>
              <a:tabLst>
                <a:tab pos="354965" algn="l"/>
                <a:tab pos="355600" algn="l"/>
              </a:tabLst>
            </a:pPr>
            <a:endParaRPr lang="en-GB" sz="1600" spc="-5" dirty="0">
              <a:solidFill>
                <a:schemeClr val="bg1"/>
              </a:solidFill>
              <a:latin typeface="Rockwell"/>
              <a:cs typeface="Calibri"/>
            </a:endParaRPr>
          </a:p>
          <a:p>
            <a:pPr marL="12700">
              <a:tabLst>
                <a:tab pos="354965" algn="l"/>
                <a:tab pos="355600" algn="l"/>
              </a:tabLst>
            </a:pPr>
            <a:r>
              <a:rPr lang="en-GB" sz="1600" b="1" spc="-5" dirty="0">
                <a:solidFill>
                  <a:schemeClr val="bg1"/>
                </a:solidFill>
                <a:latin typeface="Rockwell"/>
                <a:cs typeface="Calibri"/>
              </a:rPr>
              <a:t>We do have some second hand uniform available to purchase.  Please contact the main office for further details.</a:t>
            </a:r>
            <a:endParaRPr lang="en-GB" sz="1600" dirty="0">
              <a:solidFill>
                <a:schemeClr val="bg1"/>
              </a:solidFill>
              <a:latin typeface="Rockwell"/>
              <a:cs typeface="Calibri"/>
            </a:endParaRPr>
          </a:p>
          <a:p>
            <a:pPr marL="12700">
              <a:lnSpc>
                <a:spcPct val="100000"/>
              </a:lnSpc>
              <a:tabLst>
                <a:tab pos="354965" algn="l"/>
                <a:tab pos="355600" algn="l"/>
              </a:tabLst>
            </a:pPr>
            <a:endParaRPr sz="1600" dirty="0">
              <a:solidFill>
                <a:schemeClr val="bg1"/>
              </a:solidFill>
              <a:latin typeface="Calibri"/>
              <a:cs typeface="Calibri"/>
            </a:endParaRPr>
          </a:p>
        </p:txBody>
      </p:sp>
      <p:sp>
        <p:nvSpPr>
          <p:cNvPr id="9" name="object 12">
            <a:extLst>
              <a:ext uri="{FF2B5EF4-FFF2-40B4-BE49-F238E27FC236}">
                <a16:creationId xmlns:a16="http://schemas.microsoft.com/office/drawing/2014/main" id="{CE8C34A1-D357-4122-8026-71582F25F64D}"/>
              </a:ext>
            </a:extLst>
          </p:cNvPr>
          <p:cNvSpPr txBox="1"/>
          <p:nvPr/>
        </p:nvSpPr>
        <p:spPr>
          <a:xfrm>
            <a:off x="4915565" y="4260799"/>
            <a:ext cx="4654920" cy="658514"/>
          </a:xfrm>
          <a:prstGeom prst="rect">
            <a:avLst/>
          </a:prstGeom>
        </p:spPr>
        <p:txBody>
          <a:bodyPr vert="horz" wrap="square" lIns="0" tIns="882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695"/>
              </a:spcBef>
            </a:pPr>
            <a:r>
              <a:rPr sz="1600" b="1" spc="-5" dirty="0">
                <a:solidFill>
                  <a:schemeClr val="bg1"/>
                </a:solidFill>
                <a:latin typeface="Rockwell"/>
                <a:cs typeface="Calibri"/>
              </a:rPr>
              <a:t>Make-up</a:t>
            </a:r>
            <a:r>
              <a:rPr sz="1600" b="1" spc="-55" dirty="0">
                <a:solidFill>
                  <a:schemeClr val="bg1"/>
                </a:solidFill>
                <a:latin typeface="Rockwell"/>
                <a:cs typeface="Calibri"/>
              </a:rPr>
              <a:t> </a:t>
            </a:r>
            <a:r>
              <a:rPr sz="1600" b="1" dirty="0">
                <a:solidFill>
                  <a:schemeClr val="bg1"/>
                </a:solidFill>
                <a:latin typeface="Rockwell"/>
                <a:cs typeface="Calibri"/>
              </a:rPr>
              <a:t>and</a:t>
            </a:r>
            <a:r>
              <a:rPr sz="1600" b="1" spc="-30" dirty="0">
                <a:solidFill>
                  <a:schemeClr val="bg1"/>
                </a:solidFill>
                <a:latin typeface="Rockwell"/>
                <a:cs typeface="Calibri"/>
              </a:rPr>
              <a:t> </a:t>
            </a:r>
            <a:r>
              <a:rPr sz="1600" b="1" spc="-5" dirty="0">
                <a:solidFill>
                  <a:schemeClr val="bg1"/>
                </a:solidFill>
                <a:latin typeface="Rockwell"/>
                <a:cs typeface="Calibri"/>
              </a:rPr>
              <a:t>jewellery</a:t>
            </a:r>
            <a:endParaRPr lang="en-US" sz="1600" dirty="0">
              <a:solidFill>
                <a:schemeClr val="bg1"/>
              </a:solidFill>
              <a:latin typeface="Rockwell"/>
              <a:cs typeface="Calibri"/>
            </a:endParaRPr>
          </a:p>
          <a:p>
            <a:pPr marL="12700">
              <a:lnSpc>
                <a:spcPct val="100000"/>
              </a:lnSpc>
              <a:spcBef>
                <a:spcPts val="600"/>
              </a:spcBef>
            </a:pPr>
            <a:r>
              <a:rPr sz="1600" spc="-5" dirty="0">
                <a:solidFill>
                  <a:schemeClr val="bg1"/>
                </a:solidFill>
                <a:latin typeface="Rockwell"/>
                <a:cs typeface="Calibri"/>
              </a:rPr>
              <a:t>The</a:t>
            </a:r>
            <a:r>
              <a:rPr sz="1600" spc="5" dirty="0">
                <a:solidFill>
                  <a:schemeClr val="bg1"/>
                </a:solidFill>
                <a:latin typeface="Rockwell"/>
                <a:cs typeface="Calibri"/>
              </a:rPr>
              <a:t> </a:t>
            </a:r>
            <a:r>
              <a:rPr sz="1600" spc="-5" dirty="0">
                <a:solidFill>
                  <a:schemeClr val="bg1"/>
                </a:solidFill>
                <a:latin typeface="Rockwell"/>
                <a:cs typeface="Calibri"/>
              </a:rPr>
              <a:t>following</a:t>
            </a:r>
            <a:r>
              <a:rPr sz="1600" spc="-25" dirty="0">
                <a:solidFill>
                  <a:schemeClr val="bg1"/>
                </a:solidFill>
                <a:latin typeface="Rockwell"/>
                <a:cs typeface="Calibri"/>
              </a:rPr>
              <a:t> </a:t>
            </a:r>
            <a:r>
              <a:rPr sz="1600" spc="-5" dirty="0">
                <a:solidFill>
                  <a:schemeClr val="bg1"/>
                </a:solidFill>
                <a:latin typeface="Rockwell"/>
                <a:cs typeface="Calibri"/>
              </a:rPr>
              <a:t>items</a:t>
            </a:r>
            <a:r>
              <a:rPr sz="1600" spc="10" dirty="0">
                <a:solidFill>
                  <a:schemeClr val="bg1"/>
                </a:solidFill>
                <a:latin typeface="Rockwell"/>
                <a:cs typeface="Calibri"/>
              </a:rPr>
              <a:t> </a:t>
            </a:r>
            <a:r>
              <a:rPr sz="1600" spc="-10" dirty="0">
                <a:solidFill>
                  <a:schemeClr val="bg1"/>
                </a:solidFill>
                <a:latin typeface="Rockwell"/>
                <a:cs typeface="Calibri"/>
              </a:rPr>
              <a:t>are</a:t>
            </a:r>
            <a:r>
              <a:rPr sz="1600" spc="10" dirty="0">
                <a:solidFill>
                  <a:schemeClr val="bg1"/>
                </a:solidFill>
                <a:latin typeface="Rockwell"/>
                <a:cs typeface="Calibri"/>
              </a:rPr>
              <a:t> </a:t>
            </a:r>
            <a:r>
              <a:rPr sz="1600" spc="-5" dirty="0">
                <a:solidFill>
                  <a:schemeClr val="bg1"/>
                </a:solidFill>
                <a:latin typeface="Rockwell"/>
                <a:cs typeface="Calibri"/>
              </a:rPr>
              <a:t>acceptable</a:t>
            </a:r>
            <a:r>
              <a:rPr sz="1600" spc="20" dirty="0">
                <a:solidFill>
                  <a:schemeClr val="bg1"/>
                </a:solidFill>
                <a:latin typeface="Rockwell"/>
                <a:cs typeface="Calibri"/>
              </a:rPr>
              <a:t> </a:t>
            </a:r>
            <a:r>
              <a:rPr sz="1600" dirty="0">
                <a:solidFill>
                  <a:schemeClr val="bg1"/>
                </a:solidFill>
                <a:latin typeface="Rockwell"/>
                <a:cs typeface="Calibri"/>
              </a:rPr>
              <a:t>in </a:t>
            </a:r>
            <a:r>
              <a:rPr sz="1600" spc="-5" dirty="0">
                <a:solidFill>
                  <a:schemeClr val="bg1"/>
                </a:solidFill>
                <a:latin typeface="Rockwell"/>
                <a:cs typeface="Calibri"/>
              </a:rPr>
              <a:t>school</a:t>
            </a:r>
            <a:r>
              <a:rPr sz="1600" spc="-5" dirty="0">
                <a:solidFill>
                  <a:schemeClr val="bg1"/>
                </a:solidFill>
                <a:latin typeface="Calibri"/>
                <a:cs typeface="Calibri"/>
              </a:rPr>
              <a:t>:</a:t>
            </a:r>
            <a:endParaRPr sz="1600" dirty="0">
              <a:solidFill>
                <a:schemeClr val="bg1"/>
              </a:solidFill>
              <a:latin typeface="Calibri"/>
              <a:cs typeface="Calibri"/>
            </a:endParaRPr>
          </a:p>
        </p:txBody>
      </p:sp>
      <p:sp>
        <p:nvSpPr>
          <p:cNvPr id="10" name="object 13">
            <a:extLst>
              <a:ext uri="{FF2B5EF4-FFF2-40B4-BE49-F238E27FC236}">
                <a16:creationId xmlns:a16="http://schemas.microsoft.com/office/drawing/2014/main" id="{2975F409-DDC4-EEBA-D88E-B8B21659DD2F}"/>
              </a:ext>
            </a:extLst>
          </p:cNvPr>
          <p:cNvSpPr txBox="1"/>
          <p:nvPr/>
        </p:nvSpPr>
        <p:spPr>
          <a:xfrm>
            <a:off x="5217489" y="4969938"/>
            <a:ext cx="6976830" cy="1726755"/>
          </a:xfrm>
          <a:prstGeom prst="rect">
            <a:avLst/>
          </a:prstGeom>
        </p:spPr>
        <p:txBody>
          <a:bodyPr vert="horz" wrap="square" lIns="0" tIns="133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marR="5080" indent="-343535">
              <a:spcBef>
                <a:spcPts val="105"/>
              </a:spcBef>
              <a:buFont typeface="Symbol"/>
              <a:buChar char=""/>
              <a:tabLst>
                <a:tab pos="355600" algn="l"/>
                <a:tab pos="356235" algn="l"/>
              </a:tabLst>
            </a:pPr>
            <a:r>
              <a:rPr lang="en-US" dirty="0">
                <a:solidFill>
                  <a:schemeClr val="bg1"/>
                </a:solidFill>
                <a:latin typeface="Rockwell"/>
                <a:cs typeface="Calibri"/>
              </a:rPr>
              <a:t>A </a:t>
            </a:r>
            <a:r>
              <a:rPr spc="-5" dirty="0">
                <a:solidFill>
                  <a:schemeClr val="bg1"/>
                </a:solidFill>
                <a:latin typeface="Rockwell"/>
                <a:cs typeface="Calibri"/>
              </a:rPr>
              <a:t>single or one pair of </a:t>
            </a:r>
            <a:r>
              <a:rPr spc="-10" dirty="0">
                <a:solidFill>
                  <a:schemeClr val="bg1"/>
                </a:solidFill>
                <a:latin typeface="Rockwell"/>
                <a:cs typeface="Calibri"/>
              </a:rPr>
              <a:t>discreet </a:t>
            </a:r>
            <a:r>
              <a:rPr spc="-5" dirty="0">
                <a:solidFill>
                  <a:schemeClr val="bg1"/>
                </a:solidFill>
                <a:latin typeface="Rockwell"/>
                <a:cs typeface="Calibri"/>
              </a:rPr>
              <a:t>stud </a:t>
            </a:r>
            <a:r>
              <a:rPr dirty="0">
                <a:solidFill>
                  <a:schemeClr val="bg1"/>
                </a:solidFill>
                <a:latin typeface="Rockwell"/>
                <a:cs typeface="Calibri"/>
              </a:rPr>
              <a:t>earrings is allowed in the</a:t>
            </a:r>
            <a:r>
              <a:rPr lang="en-US" dirty="0">
                <a:solidFill>
                  <a:schemeClr val="bg1"/>
                </a:solidFill>
                <a:latin typeface="Rockwell"/>
                <a:cs typeface="Calibri"/>
              </a:rPr>
              <a:t> </a:t>
            </a:r>
            <a:r>
              <a:rPr spc="5" dirty="0">
                <a:solidFill>
                  <a:schemeClr val="bg1"/>
                </a:solidFill>
                <a:latin typeface="Rockwell"/>
                <a:cs typeface="Calibri"/>
              </a:rPr>
              <a:t> </a:t>
            </a:r>
            <a:r>
              <a:rPr dirty="0">
                <a:solidFill>
                  <a:schemeClr val="bg1"/>
                </a:solidFill>
                <a:latin typeface="Rockwell"/>
                <a:cs typeface="Calibri"/>
              </a:rPr>
              <a:t>earlobe.</a:t>
            </a:r>
            <a:r>
              <a:rPr spc="-5" dirty="0">
                <a:solidFill>
                  <a:schemeClr val="bg1"/>
                </a:solidFill>
                <a:latin typeface="Rockwell"/>
                <a:cs typeface="Calibri"/>
              </a:rPr>
              <a:t> </a:t>
            </a:r>
            <a:r>
              <a:rPr dirty="0">
                <a:solidFill>
                  <a:schemeClr val="bg1"/>
                </a:solidFill>
                <a:latin typeface="Rockwell"/>
                <a:cs typeface="Calibri"/>
              </a:rPr>
              <a:t>No</a:t>
            </a:r>
            <a:r>
              <a:rPr spc="-30" dirty="0">
                <a:solidFill>
                  <a:schemeClr val="bg1"/>
                </a:solidFill>
                <a:latin typeface="Rockwell"/>
                <a:cs typeface="Calibri"/>
              </a:rPr>
              <a:t> </a:t>
            </a:r>
            <a:r>
              <a:rPr spc="-5" dirty="0">
                <a:solidFill>
                  <a:schemeClr val="bg1"/>
                </a:solidFill>
                <a:latin typeface="Rockwell"/>
                <a:cs typeface="Calibri"/>
              </a:rPr>
              <a:t>other</a:t>
            </a:r>
            <a:r>
              <a:rPr spc="10" dirty="0">
                <a:solidFill>
                  <a:schemeClr val="bg1"/>
                </a:solidFill>
                <a:latin typeface="Rockwell"/>
                <a:cs typeface="Calibri"/>
              </a:rPr>
              <a:t> </a:t>
            </a:r>
            <a:r>
              <a:rPr spc="-5" dirty="0">
                <a:solidFill>
                  <a:schemeClr val="bg1"/>
                </a:solidFill>
                <a:latin typeface="Rockwell"/>
                <a:cs typeface="Calibri"/>
              </a:rPr>
              <a:t>body</a:t>
            </a:r>
            <a:r>
              <a:rPr spc="-10" dirty="0">
                <a:solidFill>
                  <a:schemeClr val="bg1"/>
                </a:solidFill>
                <a:latin typeface="Rockwell"/>
                <a:cs typeface="Calibri"/>
              </a:rPr>
              <a:t> </a:t>
            </a:r>
            <a:r>
              <a:rPr spc="-5" dirty="0">
                <a:solidFill>
                  <a:schemeClr val="bg1"/>
                </a:solidFill>
                <a:latin typeface="Rockwell"/>
                <a:cs typeface="Calibri"/>
              </a:rPr>
              <a:t>piercings</a:t>
            </a:r>
            <a:r>
              <a:rPr spc="20" dirty="0">
                <a:solidFill>
                  <a:schemeClr val="bg1"/>
                </a:solidFill>
                <a:latin typeface="Rockwell"/>
                <a:cs typeface="Calibri"/>
              </a:rPr>
              <a:t> </a:t>
            </a:r>
            <a:r>
              <a:rPr spc="-10" dirty="0">
                <a:solidFill>
                  <a:schemeClr val="bg1"/>
                </a:solidFill>
                <a:latin typeface="Rockwell"/>
                <a:cs typeface="Calibri"/>
              </a:rPr>
              <a:t>are</a:t>
            </a:r>
            <a:r>
              <a:rPr spc="-5" dirty="0">
                <a:solidFill>
                  <a:schemeClr val="bg1"/>
                </a:solidFill>
                <a:latin typeface="Rockwell"/>
                <a:cs typeface="Calibri"/>
              </a:rPr>
              <a:t> acceptable.</a:t>
            </a:r>
            <a:r>
              <a:rPr spc="10" dirty="0">
                <a:solidFill>
                  <a:schemeClr val="bg1"/>
                </a:solidFill>
                <a:latin typeface="Rockwell"/>
                <a:cs typeface="Calibri"/>
              </a:rPr>
              <a:t> </a:t>
            </a:r>
            <a:r>
              <a:rPr spc="-10" dirty="0">
                <a:solidFill>
                  <a:schemeClr val="bg1"/>
                </a:solidFill>
                <a:latin typeface="Rockwell"/>
                <a:cs typeface="Calibri"/>
              </a:rPr>
              <a:t>Plasters</a:t>
            </a:r>
            <a:r>
              <a:rPr spc="5" dirty="0">
                <a:solidFill>
                  <a:schemeClr val="bg1"/>
                </a:solidFill>
                <a:latin typeface="Rockwell"/>
                <a:cs typeface="Calibri"/>
              </a:rPr>
              <a:t> </a:t>
            </a:r>
            <a:r>
              <a:rPr spc="-5" dirty="0">
                <a:solidFill>
                  <a:schemeClr val="bg1"/>
                </a:solidFill>
                <a:latin typeface="Rockwell"/>
                <a:cs typeface="Calibri"/>
              </a:rPr>
              <a:t>covering</a:t>
            </a:r>
            <a:r>
              <a:rPr lang="en-US" spc="-5" dirty="0">
                <a:solidFill>
                  <a:schemeClr val="bg1"/>
                </a:solidFill>
                <a:latin typeface="Rockwell"/>
                <a:cs typeface="Calibri"/>
              </a:rPr>
              <a:t> </a:t>
            </a:r>
            <a:r>
              <a:rPr spc="-300" dirty="0">
                <a:solidFill>
                  <a:schemeClr val="bg1"/>
                </a:solidFill>
                <a:latin typeface="Rockwell"/>
                <a:cs typeface="Calibri"/>
              </a:rPr>
              <a:t> </a:t>
            </a:r>
            <a:r>
              <a:rPr spc="-5" dirty="0">
                <a:solidFill>
                  <a:schemeClr val="bg1"/>
                </a:solidFill>
                <a:latin typeface="Rockwell"/>
                <a:cs typeface="Calibri"/>
              </a:rPr>
              <a:t>such piercings</a:t>
            </a:r>
            <a:r>
              <a:rPr spc="5" dirty="0">
                <a:solidFill>
                  <a:schemeClr val="bg1"/>
                </a:solidFill>
                <a:latin typeface="Rockwell"/>
                <a:cs typeface="Calibri"/>
              </a:rPr>
              <a:t> </a:t>
            </a:r>
            <a:r>
              <a:rPr spc="-10" dirty="0">
                <a:solidFill>
                  <a:schemeClr val="bg1"/>
                </a:solidFill>
                <a:latin typeface="Rockwell"/>
                <a:cs typeface="Calibri"/>
              </a:rPr>
              <a:t>are</a:t>
            </a:r>
            <a:r>
              <a:rPr dirty="0">
                <a:solidFill>
                  <a:schemeClr val="bg1"/>
                </a:solidFill>
                <a:latin typeface="Rockwell"/>
                <a:cs typeface="Calibri"/>
              </a:rPr>
              <a:t> </a:t>
            </a:r>
            <a:r>
              <a:rPr spc="-5" dirty="0">
                <a:solidFill>
                  <a:schemeClr val="bg1"/>
                </a:solidFill>
                <a:latin typeface="Rockwell"/>
                <a:cs typeface="Calibri"/>
              </a:rPr>
              <a:t>not</a:t>
            </a:r>
            <a:r>
              <a:rPr spc="-10" dirty="0">
                <a:solidFill>
                  <a:schemeClr val="bg1"/>
                </a:solidFill>
                <a:latin typeface="Rockwell"/>
                <a:cs typeface="Calibri"/>
              </a:rPr>
              <a:t> </a:t>
            </a:r>
            <a:r>
              <a:rPr spc="-5" dirty="0">
                <a:solidFill>
                  <a:schemeClr val="bg1"/>
                </a:solidFill>
                <a:latin typeface="Rockwell"/>
                <a:cs typeface="Calibri"/>
              </a:rPr>
              <a:t>acceptable.</a:t>
            </a:r>
            <a:endParaRPr lang="en-US" dirty="0">
              <a:solidFill>
                <a:schemeClr val="bg1"/>
              </a:solidFill>
              <a:latin typeface="Rockwell"/>
              <a:cs typeface="Calibri"/>
            </a:endParaRPr>
          </a:p>
          <a:p>
            <a:pPr marL="355600" indent="-343535">
              <a:lnSpc>
                <a:spcPct val="100000"/>
              </a:lnSpc>
              <a:buFont typeface="Symbol"/>
              <a:buChar char=""/>
              <a:tabLst>
                <a:tab pos="355600" algn="l"/>
                <a:tab pos="356235" algn="l"/>
              </a:tabLst>
            </a:pPr>
            <a:r>
              <a:rPr lang="en-US" spc="-5" dirty="0">
                <a:solidFill>
                  <a:schemeClr val="bg1"/>
                </a:solidFill>
                <a:latin typeface="Rockwell"/>
                <a:cs typeface="Calibri"/>
              </a:rPr>
              <a:t>Discreet</a:t>
            </a:r>
            <a:r>
              <a:rPr spc="-5" dirty="0">
                <a:solidFill>
                  <a:schemeClr val="bg1"/>
                </a:solidFill>
                <a:latin typeface="Rockwell"/>
                <a:cs typeface="Calibri"/>
              </a:rPr>
              <a:t>,</a:t>
            </a:r>
            <a:r>
              <a:rPr spc="-15" dirty="0">
                <a:solidFill>
                  <a:schemeClr val="bg1"/>
                </a:solidFill>
                <a:latin typeface="Rockwell"/>
                <a:cs typeface="Calibri"/>
              </a:rPr>
              <a:t> </a:t>
            </a:r>
            <a:r>
              <a:rPr spc="-10" dirty="0">
                <a:solidFill>
                  <a:schemeClr val="bg1"/>
                </a:solidFill>
                <a:latin typeface="Rockwell"/>
                <a:cs typeface="Calibri"/>
              </a:rPr>
              <a:t>natural</a:t>
            </a:r>
            <a:r>
              <a:rPr spc="-5" dirty="0">
                <a:solidFill>
                  <a:schemeClr val="bg1"/>
                </a:solidFill>
                <a:latin typeface="Rockwell"/>
                <a:cs typeface="Calibri"/>
              </a:rPr>
              <a:t> </a:t>
            </a:r>
            <a:r>
              <a:rPr spc="-10" dirty="0">
                <a:solidFill>
                  <a:schemeClr val="bg1"/>
                </a:solidFill>
                <a:latin typeface="Rockwell"/>
                <a:cs typeface="Calibri"/>
              </a:rPr>
              <a:t>make-up.</a:t>
            </a:r>
            <a:endParaRPr dirty="0">
              <a:solidFill>
                <a:schemeClr val="bg1"/>
              </a:solidFill>
              <a:latin typeface="Rockwell"/>
              <a:cs typeface="Calibri"/>
            </a:endParaRPr>
          </a:p>
          <a:p>
            <a:pPr marL="355600" indent="-343535">
              <a:lnSpc>
                <a:spcPct val="100000"/>
              </a:lnSpc>
              <a:buFont typeface="Symbol"/>
              <a:buChar char=""/>
              <a:tabLst>
                <a:tab pos="355600" algn="l"/>
                <a:tab pos="356235" algn="l"/>
              </a:tabLst>
            </a:pPr>
            <a:r>
              <a:rPr lang="en-US" spc="-10" dirty="0">
                <a:solidFill>
                  <a:schemeClr val="bg1"/>
                </a:solidFill>
                <a:latin typeface="Rockwell"/>
                <a:cs typeface="Calibri"/>
              </a:rPr>
              <a:t>Natural</a:t>
            </a:r>
            <a:r>
              <a:rPr spc="5" dirty="0">
                <a:solidFill>
                  <a:schemeClr val="bg1"/>
                </a:solidFill>
                <a:latin typeface="Rockwell"/>
                <a:cs typeface="Calibri"/>
              </a:rPr>
              <a:t> </a:t>
            </a:r>
            <a:r>
              <a:rPr spc="-5" dirty="0">
                <a:solidFill>
                  <a:schemeClr val="bg1"/>
                </a:solidFill>
                <a:latin typeface="Rockwell"/>
                <a:cs typeface="Calibri"/>
              </a:rPr>
              <a:t>hair</a:t>
            </a:r>
            <a:r>
              <a:rPr spc="10" dirty="0">
                <a:solidFill>
                  <a:schemeClr val="bg1"/>
                </a:solidFill>
                <a:latin typeface="Rockwell"/>
                <a:cs typeface="Calibri"/>
              </a:rPr>
              <a:t> </a:t>
            </a:r>
            <a:r>
              <a:rPr spc="-5" dirty="0" err="1">
                <a:solidFill>
                  <a:schemeClr val="bg1"/>
                </a:solidFill>
                <a:latin typeface="Rockwell"/>
                <a:cs typeface="Calibri"/>
              </a:rPr>
              <a:t>colour</a:t>
            </a:r>
            <a:r>
              <a:rPr spc="-15" dirty="0">
                <a:solidFill>
                  <a:schemeClr val="bg1"/>
                </a:solidFill>
                <a:latin typeface="Rockwell"/>
                <a:cs typeface="Calibri"/>
              </a:rPr>
              <a:t> </a:t>
            </a:r>
            <a:r>
              <a:rPr dirty="0">
                <a:solidFill>
                  <a:schemeClr val="bg1"/>
                </a:solidFill>
                <a:latin typeface="Rockwell"/>
                <a:cs typeface="Calibri"/>
              </a:rPr>
              <a:t>with</a:t>
            </a:r>
            <a:r>
              <a:rPr spc="-15" dirty="0">
                <a:solidFill>
                  <a:schemeClr val="bg1"/>
                </a:solidFill>
                <a:latin typeface="Rockwell"/>
                <a:cs typeface="Calibri"/>
              </a:rPr>
              <a:t> </a:t>
            </a:r>
            <a:r>
              <a:rPr spc="-5" dirty="0">
                <a:solidFill>
                  <a:schemeClr val="bg1"/>
                </a:solidFill>
                <a:latin typeface="Rockwell"/>
                <a:cs typeface="Calibri"/>
              </a:rPr>
              <a:t>no</a:t>
            </a:r>
            <a:r>
              <a:rPr dirty="0">
                <a:solidFill>
                  <a:schemeClr val="bg1"/>
                </a:solidFill>
                <a:latin typeface="Rockwell"/>
                <a:cs typeface="Calibri"/>
              </a:rPr>
              <a:t> </a:t>
            </a:r>
            <a:r>
              <a:rPr spc="-10" dirty="0">
                <a:solidFill>
                  <a:schemeClr val="bg1"/>
                </a:solidFill>
                <a:latin typeface="Rockwell"/>
                <a:cs typeface="Calibri"/>
              </a:rPr>
              <a:t>extreme</a:t>
            </a:r>
            <a:r>
              <a:rPr spc="15" dirty="0">
                <a:solidFill>
                  <a:schemeClr val="bg1"/>
                </a:solidFill>
                <a:latin typeface="Rockwell"/>
                <a:cs typeface="Calibri"/>
              </a:rPr>
              <a:t> </a:t>
            </a:r>
            <a:r>
              <a:rPr spc="-5" dirty="0">
                <a:solidFill>
                  <a:schemeClr val="bg1"/>
                </a:solidFill>
                <a:latin typeface="Rockwell"/>
                <a:cs typeface="Calibri"/>
              </a:rPr>
              <a:t>of</a:t>
            </a:r>
            <a:r>
              <a:rPr spc="-10" dirty="0">
                <a:solidFill>
                  <a:schemeClr val="bg1"/>
                </a:solidFill>
                <a:latin typeface="Rockwell"/>
                <a:cs typeface="Calibri"/>
              </a:rPr>
              <a:t> </a:t>
            </a:r>
            <a:r>
              <a:rPr spc="-5" dirty="0">
                <a:solidFill>
                  <a:schemeClr val="bg1"/>
                </a:solidFill>
                <a:latin typeface="Rockwell"/>
                <a:cs typeface="Calibri"/>
              </a:rPr>
              <a:t>fashion.</a:t>
            </a:r>
            <a:endParaRPr dirty="0">
              <a:solidFill>
                <a:schemeClr val="bg1"/>
              </a:solidFill>
              <a:latin typeface="Rockwell"/>
              <a:cs typeface="Calibri"/>
            </a:endParaRPr>
          </a:p>
          <a:p>
            <a:pPr marL="355600" indent="-343535">
              <a:lnSpc>
                <a:spcPct val="100000"/>
              </a:lnSpc>
              <a:spcBef>
                <a:spcPts val="370"/>
              </a:spcBef>
              <a:buFont typeface="Symbol"/>
              <a:buChar char=""/>
              <a:tabLst>
                <a:tab pos="355600" algn="l"/>
                <a:tab pos="356235" algn="l"/>
              </a:tabLst>
            </a:pPr>
            <a:r>
              <a:rPr lang="en-US" spc="-10" dirty="0">
                <a:solidFill>
                  <a:schemeClr val="bg1"/>
                </a:solidFill>
                <a:latin typeface="Rockwell"/>
                <a:cs typeface="Calibri"/>
              </a:rPr>
              <a:t>Natural</a:t>
            </a:r>
            <a:r>
              <a:rPr spc="5" dirty="0">
                <a:solidFill>
                  <a:schemeClr val="bg1"/>
                </a:solidFill>
                <a:latin typeface="Rockwell"/>
                <a:cs typeface="Calibri"/>
              </a:rPr>
              <a:t> </a:t>
            </a:r>
            <a:r>
              <a:rPr dirty="0">
                <a:solidFill>
                  <a:schemeClr val="bg1"/>
                </a:solidFill>
                <a:latin typeface="Rockwell"/>
                <a:cs typeface="Calibri"/>
              </a:rPr>
              <a:t>nails</a:t>
            </a:r>
            <a:r>
              <a:rPr spc="10" dirty="0">
                <a:solidFill>
                  <a:schemeClr val="bg1"/>
                </a:solidFill>
                <a:latin typeface="Rockwell"/>
                <a:cs typeface="Calibri"/>
              </a:rPr>
              <a:t> </a:t>
            </a:r>
            <a:r>
              <a:rPr dirty="0">
                <a:solidFill>
                  <a:schemeClr val="bg1"/>
                </a:solidFill>
                <a:latin typeface="Rockwell"/>
                <a:cs typeface="Calibri"/>
              </a:rPr>
              <a:t>without</a:t>
            </a:r>
            <a:r>
              <a:rPr spc="-5" dirty="0">
                <a:solidFill>
                  <a:schemeClr val="bg1"/>
                </a:solidFill>
                <a:latin typeface="Rockwell"/>
                <a:cs typeface="Calibri"/>
              </a:rPr>
              <a:t> varnish,</a:t>
            </a:r>
            <a:r>
              <a:rPr dirty="0">
                <a:solidFill>
                  <a:schemeClr val="bg1"/>
                </a:solidFill>
                <a:latin typeface="Rockwell"/>
                <a:cs typeface="Calibri"/>
              </a:rPr>
              <a:t> </a:t>
            </a:r>
            <a:r>
              <a:rPr spc="-5" dirty="0">
                <a:solidFill>
                  <a:schemeClr val="bg1"/>
                </a:solidFill>
                <a:latin typeface="Rockwell"/>
                <a:cs typeface="Calibri"/>
              </a:rPr>
              <a:t>polish </a:t>
            </a:r>
            <a:r>
              <a:rPr dirty="0">
                <a:solidFill>
                  <a:schemeClr val="bg1"/>
                </a:solidFill>
                <a:latin typeface="Rockwell"/>
                <a:cs typeface="Calibri"/>
              </a:rPr>
              <a:t>or</a:t>
            </a:r>
            <a:r>
              <a:rPr spc="105" dirty="0">
                <a:solidFill>
                  <a:schemeClr val="bg1"/>
                </a:solidFill>
                <a:latin typeface="Rockwell"/>
                <a:cs typeface="Calibri"/>
              </a:rPr>
              <a:t> </a:t>
            </a:r>
            <a:r>
              <a:rPr spc="-10" dirty="0">
                <a:solidFill>
                  <a:schemeClr val="bg1"/>
                </a:solidFill>
                <a:latin typeface="Rockwell"/>
                <a:cs typeface="Calibri"/>
              </a:rPr>
              <a:t>extensions.</a:t>
            </a:r>
            <a:endParaRPr dirty="0">
              <a:solidFill>
                <a:schemeClr val="bg1"/>
              </a:solidFill>
              <a:latin typeface="Rockwell"/>
              <a:cs typeface="Calibri"/>
            </a:endParaRPr>
          </a:p>
        </p:txBody>
      </p:sp>
      <p:sp>
        <p:nvSpPr>
          <p:cNvPr id="18" name="TextBox 17">
            <a:extLst>
              <a:ext uri="{FF2B5EF4-FFF2-40B4-BE49-F238E27FC236}">
                <a16:creationId xmlns:a16="http://schemas.microsoft.com/office/drawing/2014/main" id="{3060B9F2-1649-00D8-BB79-C376707814A6}"/>
              </a:ext>
            </a:extLst>
          </p:cNvPr>
          <p:cNvSpPr txBox="1"/>
          <p:nvPr/>
        </p:nvSpPr>
        <p:spPr>
          <a:xfrm>
            <a:off x="136841" y="2735327"/>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SCHOOL </a:t>
            </a:r>
            <a:endParaRPr lang="en-US" sz="5400" dirty="0">
              <a:latin typeface="The Hand"/>
            </a:endParaRPr>
          </a:p>
          <a:p>
            <a:r>
              <a:rPr lang="en-GB" sz="5400" b="1" dirty="0">
                <a:latin typeface="Elephant"/>
              </a:rPr>
              <a:t>UNIFORM</a:t>
            </a:r>
          </a:p>
        </p:txBody>
      </p:sp>
    </p:spTree>
    <p:extLst>
      <p:ext uri="{BB962C8B-B14F-4D97-AF65-F5344CB8AC3E}">
        <p14:creationId xmlns:p14="http://schemas.microsoft.com/office/powerpoint/2010/main" val="2186679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3A33EDE4-7DD2-380A-13E4-98BBE2C179F0}"/>
              </a:ext>
            </a:extLst>
          </p:cNvPr>
          <p:cNvSpPr>
            <a:spLocks noGrp="1"/>
          </p:cNvSpPr>
          <p:nvPr/>
        </p:nvSpPr>
        <p:spPr>
          <a:xfrm>
            <a:off x="170861" y="2517131"/>
            <a:ext cx="7938773" cy="3547872"/>
          </a:xfrm>
          <a:prstGeom prst="rect">
            <a:avLst/>
          </a:prstGeom>
        </p:spPr>
        <p:txBody>
          <a:bodyPr vert="horz" lIns="91440" tIns="45720" rIns="91440" bIns="4572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endParaRPr lang="en-GB" sz="2200" dirty="0">
              <a:latin typeface="Rockwell"/>
              <a:cs typeface="Calibri"/>
            </a:endParaRPr>
          </a:p>
          <a:p>
            <a:pPr indent="-228600">
              <a:lnSpc>
                <a:spcPct val="110000"/>
              </a:lnSpc>
              <a:spcAft>
                <a:spcPts val="600"/>
              </a:spcAft>
              <a:buFont typeface="Arial" panose="020B0604020202020204" pitchFamily="34" charset="0"/>
              <a:buChar char="•"/>
            </a:pPr>
            <a:endParaRPr lang="en-US" sz="170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4"/>
          <a:stretch>
            <a:fillRect/>
          </a:stretch>
        </p:blipFill>
        <p:spPr>
          <a:xfrm>
            <a:off x="9190180" y="-77746"/>
            <a:ext cx="2957308" cy="1808889"/>
          </a:xfrm>
          <a:prstGeom prst="rect">
            <a:avLst/>
          </a:prstGeom>
        </p:spPr>
      </p:pic>
      <p:sp>
        <p:nvSpPr>
          <p:cNvPr id="6" name="object 3">
            <a:extLst>
              <a:ext uri="{FF2B5EF4-FFF2-40B4-BE49-F238E27FC236}">
                <a16:creationId xmlns:a16="http://schemas.microsoft.com/office/drawing/2014/main" id="{82B38850-711F-AF4E-C664-9DEEFC76A298}"/>
              </a:ext>
            </a:extLst>
          </p:cNvPr>
          <p:cNvSpPr txBox="1"/>
          <p:nvPr/>
        </p:nvSpPr>
        <p:spPr>
          <a:xfrm>
            <a:off x="282284" y="6265213"/>
            <a:ext cx="12511105" cy="1502976"/>
          </a:xfrm>
          <a:prstGeom prst="rect">
            <a:avLst/>
          </a:prstGeom>
        </p:spPr>
        <p:txBody>
          <a:bodyPr vert="horz" wrap="square" lIns="0" tIns="1270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3239770">
              <a:spcBef>
                <a:spcPts val="100"/>
              </a:spcBef>
              <a:buFont typeface="Arial"/>
              <a:buChar char="•"/>
              <a:tabLst>
                <a:tab pos="241300" algn="l"/>
              </a:tabLst>
            </a:pPr>
            <a:endParaRPr lang="en-US" sz="2400" spc="-65" dirty="0">
              <a:latin typeface="Rockwell"/>
              <a:cs typeface="Calibri"/>
            </a:endParaRPr>
          </a:p>
          <a:p>
            <a:pPr marL="12700" marR="3239770">
              <a:spcBef>
                <a:spcPts val="100"/>
              </a:spcBef>
              <a:tabLst>
                <a:tab pos="241300" algn="l"/>
              </a:tabLst>
            </a:pPr>
            <a:endParaRPr lang="en-US" sz="2400" dirty="0">
              <a:latin typeface="Rockwell"/>
              <a:cs typeface="Calibri"/>
            </a:endParaRPr>
          </a:p>
          <a:p>
            <a:pPr>
              <a:tabLst>
                <a:tab pos="241300" algn="l"/>
              </a:tabLst>
            </a:pPr>
            <a:endParaRPr lang="en-GB" sz="2000" dirty="0">
              <a:latin typeface="Rockwell"/>
              <a:cs typeface="Calibri"/>
            </a:endParaRPr>
          </a:p>
          <a:p>
            <a:pPr marL="241300" indent="-228600">
              <a:buFont typeface="Arial"/>
              <a:buChar char="•"/>
              <a:tabLst>
                <a:tab pos="241300" algn="l"/>
              </a:tabLst>
            </a:pPr>
            <a:endParaRPr lang="en-US" sz="2800" dirty="0">
              <a:latin typeface="Calibri"/>
              <a:cs typeface="Calibri"/>
            </a:endParaRPr>
          </a:p>
        </p:txBody>
      </p:sp>
      <p:sp>
        <p:nvSpPr>
          <p:cNvPr id="5" name="TextBox 4">
            <a:extLst>
              <a:ext uri="{FF2B5EF4-FFF2-40B4-BE49-F238E27FC236}">
                <a16:creationId xmlns:a16="http://schemas.microsoft.com/office/drawing/2014/main" id="{B51AD768-5321-54D7-697B-289710399F40}"/>
              </a:ext>
            </a:extLst>
          </p:cNvPr>
          <p:cNvSpPr txBox="1"/>
          <p:nvPr/>
        </p:nvSpPr>
        <p:spPr>
          <a:xfrm>
            <a:off x="57858" y="2337105"/>
            <a:ext cx="1213422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Rockwell"/>
                <a:cs typeface="Segoe UI"/>
              </a:rPr>
              <a:t>We want to make the school a positive learning environment for everyone</a:t>
            </a:r>
            <a:r>
              <a:rPr lang="en-GB" sz="2000" dirty="0">
                <a:latin typeface="Rockwell"/>
                <a:cs typeface="Segoe UI"/>
              </a:rPr>
              <a:t> and have a focus on eradicating </a:t>
            </a:r>
            <a:r>
              <a:rPr lang="en-GB" sz="2000" b="1" dirty="0">
                <a:latin typeface="Rockwell"/>
                <a:cs typeface="Segoe UI"/>
              </a:rPr>
              <a:t>low level disruption </a:t>
            </a:r>
            <a:r>
              <a:rPr lang="en-GB" sz="2000" dirty="0">
                <a:latin typeface="Rockwell"/>
                <a:cs typeface="Segoe UI"/>
              </a:rPr>
              <a:t>to help achieve this</a:t>
            </a:r>
            <a:r>
              <a:rPr lang="en-US" sz="2000" dirty="0">
                <a:latin typeface="Rockwell"/>
                <a:cs typeface="Segoe UI"/>
              </a:rPr>
              <a:t>.</a:t>
            </a:r>
            <a:r>
              <a:rPr lang="en-GB" sz="2000" dirty="0">
                <a:latin typeface="Rockwell"/>
                <a:cs typeface="Segoe UI"/>
              </a:rPr>
              <a:t> </a:t>
            </a:r>
            <a:r>
              <a:rPr lang="en-GB" sz="2000" b="1" dirty="0">
                <a:latin typeface="Rockwell"/>
                <a:cs typeface="Segoe UI"/>
              </a:rPr>
              <a:t>All</a:t>
            </a:r>
            <a:r>
              <a:rPr lang="en-GB" sz="2000" dirty="0">
                <a:latin typeface="Rockwell"/>
                <a:cs typeface="Segoe UI"/>
              </a:rPr>
              <a:t> teachers use a 3 step process to support this.</a:t>
            </a:r>
            <a:r>
              <a:rPr lang="en-US" sz="2000" dirty="0">
                <a:latin typeface="Rockwell"/>
                <a:cs typeface="Segoe UI"/>
              </a:rPr>
              <a:t>​</a:t>
            </a:r>
          </a:p>
          <a:p>
            <a:r>
              <a:rPr lang="en-GB" sz="2000" b="1" dirty="0">
                <a:solidFill>
                  <a:srgbClr val="FF0000"/>
                </a:solidFill>
                <a:latin typeface="Rockwell"/>
                <a:cs typeface="Segoe UI"/>
              </a:rPr>
              <a:t>Stage 1</a:t>
            </a:r>
            <a:r>
              <a:rPr lang="en-GB" sz="2000" dirty="0">
                <a:latin typeface="Rockwell"/>
                <a:cs typeface="Segoe UI"/>
              </a:rPr>
              <a:t> - Student spoken to about expectations and student rectifies behaviour.​</a:t>
            </a:r>
          </a:p>
          <a:p>
            <a:r>
              <a:rPr lang="en-GB" sz="2000" b="1" dirty="0">
                <a:solidFill>
                  <a:srgbClr val="FF0000"/>
                </a:solidFill>
                <a:latin typeface="Rockwell"/>
                <a:cs typeface="Segoe UI"/>
              </a:rPr>
              <a:t>Stage 2</a:t>
            </a:r>
            <a:r>
              <a:rPr lang="en-GB" sz="2000" dirty="0">
                <a:latin typeface="Rockwell"/>
                <a:cs typeface="Segoe UI"/>
              </a:rPr>
              <a:t> - Becomes a negative behaviour event as low-level behaviour has continued but student remains in the lesson to improve behaviour.  Event is entered on </a:t>
            </a:r>
            <a:r>
              <a:rPr lang="en-GB" sz="2000" err="1">
                <a:latin typeface="Rockwell"/>
                <a:cs typeface="Segoe UI"/>
              </a:rPr>
              <a:t>BromCom</a:t>
            </a:r>
            <a:r>
              <a:rPr lang="en-GB" sz="2000" dirty="0">
                <a:latin typeface="Rockwell"/>
                <a:cs typeface="Segoe UI"/>
              </a:rPr>
              <a:t> as a </a:t>
            </a:r>
            <a:r>
              <a:rPr lang="en-GB" sz="2000" b="1" dirty="0">
                <a:latin typeface="Rockwell"/>
                <a:cs typeface="Segoe UI"/>
              </a:rPr>
              <a:t>negative.</a:t>
            </a:r>
            <a:r>
              <a:rPr lang="en-GB" sz="2000" dirty="0">
                <a:latin typeface="Rockwell"/>
                <a:cs typeface="Segoe UI"/>
              </a:rPr>
              <a:t>​</a:t>
            </a:r>
          </a:p>
          <a:p>
            <a:r>
              <a:rPr lang="en-GB" sz="2000" b="1" dirty="0">
                <a:solidFill>
                  <a:srgbClr val="FF0000"/>
                </a:solidFill>
                <a:latin typeface="Rockwell"/>
                <a:cs typeface="Segoe UI"/>
              </a:rPr>
              <a:t>Stage 3</a:t>
            </a:r>
            <a:r>
              <a:rPr lang="en-GB" sz="2000" dirty="0">
                <a:latin typeface="Rockwell"/>
                <a:cs typeface="Segoe UI"/>
              </a:rPr>
              <a:t> - Remains a negative behaviour event but a 20-minute detention is issued with the class teacher as behaviour has continued and student will also be removed by COT to another classroom.</a:t>
            </a:r>
          </a:p>
          <a:p>
            <a:endParaRPr lang="en-GB" sz="2000" dirty="0">
              <a:latin typeface="Rockwell"/>
              <a:cs typeface="Segoe UI"/>
            </a:endParaRPr>
          </a:p>
          <a:p>
            <a:pPr algn="ctr"/>
            <a:r>
              <a:rPr lang="en-GB" sz="2000" dirty="0">
                <a:latin typeface="Rockwell"/>
                <a:ea typeface="Calibri"/>
                <a:cs typeface="Calibri"/>
              </a:rPr>
              <a:t>When excellent behaviour is demonstrated, both in and out of the lessons, you have the opportunity to gain positives. Positives mean you can earn yourself one of our fantastic star badges and earn special rewards.</a:t>
            </a:r>
            <a:endParaRPr lang="en-US" sz="2000" dirty="0">
              <a:latin typeface="Rockwell"/>
              <a:ea typeface="Calibri"/>
              <a:cs typeface="Calibri"/>
            </a:endParaRPr>
          </a:p>
          <a:p>
            <a:pPr algn="ctr"/>
            <a:r>
              <a:rPr lang="en-GB" sz="2000" dirty="0">
                <a:latin typeface="Rockwell"/>
                <a:ea typeface="Calibri"/>
                <a:cs typeface="Calibri"/>
              </a:rPr>
              <a:t>I want this year group to lead the way for kindness and good behaviour, but this will take everybody working together.</a:t>
            </a:r>
            <a:endParaRPr lang="en-GB" sz="2000" dirty="0">
              <a:latin typeface="Rockwell"/>
            </a:endParaRPr>
          </a:p>
        </p:txBody>
      </p:sp>
      <p:sp>
        <p:nvSpPr>
          <p:cNvPr id="7" name="TextBox 6">
            <a:extLst>
              <a:ext uri="{FF2B5EF4-FFF2-40B4-BE49-F238E27FC236}">
                <a16:creationId xmlns:a16="http://schemas.microsoft.com/office/drawing/2014/main" id="{18A21E13-77F0-BD76-94DF-89EB6DDA8CC7}"/>
              </a:ext>
            </a:extLst>
          </p:cNvPr>
          <p:cNvSpPr txBox="1"/>
          <p:nvPr/>
        </p:nvSpPr>
        <p:spPr>
          <a:xfrm>
            <a:off x="633296" y="472417"/>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BEHAVIOUR</a:t>
            </a:r>
          </a:p>
          <a:p>
            <a:r>
              <a:rPr lang="en-GB" sz="5400" b="1" dirty="0">
                <a:latin typeface="Elephant"/>
              </a:rPr>
              <a:t>EXPECTATIONS</a:t>
            </a:r>
          </a:p>
        </p:txBody>
      </p:sp>
    </p:spTree>
    <p:extLst>
      <p:ext uri="{BB962C8B-B14F-4D97-AF65-F5344CB8AC3E}">
        <p14:creationId xmlns:p14="http://schemas.microsoft.com/office/powerpoint/2010/main" val="355172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86641576-C2B3-135E-2C8A-6B4097D78EF9}"/>
              </a:ext>
            </a:extLst>
          </p:cNvPr>
          <p:cNvPicPr>
            <a:picLocks noChangeAspect="1"/>
          </p:cNvPicPr>
          <p:nvPr/>
        </p:nvPicPr>
        <p:blipFill>
          <a:blip r:embed="rId2"/>
          <a:stretch>
            <a:fillRect/>
          </a:stretch>
        </p:blipFill>
        <p:spPr>
          <a:xfrm>
            <a:off x="132384" y="74801"/>
            <a:ext cx="4501512" cy="2704958"/>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E41200"/>
          </a:solidFill>
          <a:ln w="6857" cap="flat">
            <a:noFill/>
            <a:prstDash val="solid"/>
            <a:miter/>
          </a:ln>
        </p:spPr>
        <p:txBody>
          <a:bodyPr wrap="square" rtlCol="0" anchor="ctr">
            <a:noAutofit/>
          </a:bodyPr>
          <a:lstStyle/>
          <a:p>
            <a:endParaRPr lang="en-US"/>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41200"/>
          </a:solidFill>
          <a:ln w="38100" cap="rnd">
            <a:solidFill>
              <a:srgbClr val="E41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5" name="object 5">
            <a:extLst>
              <a:ext uri="{FF2B5EF4-FFF2-40B4-BE49-F238E27FC236}">
                <a16:creationId xmlns:a16="http://schemas.microsoft.com/office/drawing/2014/main" id="{4BC989BA-20D0-DAE8-51A7-FD09DA45A680}"/>
              </a:ext>
            </a:extLst>
          </p:cNvPr>
          <p:cNvSpPr txBox="1"/>
          <p:nvPr/>
        </p:nvSpPr>
        <p:spPr>
          <a:xfrm>
            <a:off x="5861639" y="1123703"/>
            <a:ext cx="6092070" cy="4322337"/>
          </a:xfrm>
          <a:prstGeom prst="rect">
            <a:avLst/>
          </a:prstGeom>
        </p:spPr>
        <p:txBody>
          <a:bodyPr vert="horz" wrap="square" lIns="0" tIns="8953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705"/>
              </a:spcBef>
            </a:pPr>
            <a:r>
              <a:rPr lang="en-GB" sz="2400" b="1" dirty="0">
                <a:solidFill>
                  <a:schemeClr val="bg1"/>
                </a:solidFill>
                <a:latin typeface="Rockwell"/>
                <a:cs typeface="Calibri"/>
              </a:rPr>
              <a:t>If you have any questions about high school or want to talk, then you can email your child's Head of  Year, Miss Molloy: </a:t>
            </a:r>
            <a:endParaRPr lang="en-US" sz="2400" dirty="0">
              <a:solidFill>
                <a:schemeClr val="bg1"/>
              </a:solidFill>
              <a:latin typeface="The Hand"/>
              <a:cs typeface="Calibri"/>
            </a:endParaRPr>
          </a:p>
          <a:p>
            <a:pPr marL="12700">
              <a:spcBef>
                <a:spcPts val="705"/>
              </a:spcBef>
            </a:pPr>
            <a:endParaRPr lang="en-GB" sz="2400" b="1" dirty="0">
              <a:solidFill>
                <a:schemeClr val="bg1"/>
              </a:solidFill>
              <a:latin typeface="Rockwell"/>
              <a:cs typeface="Calibri"/>
            </a:endParaRPr>
          </a:p>
          <a:p>
            <a:pPr marL="12700">
              <a:spcBef>
                <a:spcPts val="705"/>
              </a:spcBef>
            </a:pPr>
            <a:r>
              <a:rPr lang="en-GB" sz="2400" b="1" dirty="0">
                <a:solidFill>
                  <a:schemeClr val="bg1"/>
                </a:solidFill>
                <a:latin typeface="Rockwell"/>
                <a:cs typeface="Calibri"/>
                <a:hlinkClick r:id="rId5">
                  <a:extLst>
                    <a:ext uri="{A12FA001-AC4F-418D-AE19-62706E023703}">
                      <ahyp:hlinkClr xmlns:ahyp="http://schemas.microsoft.com/office/drawing/2018/hyperlinkcolor" val="tx"/>
                    </a:ext>
                  </a:extLst>
                </a:hlinkClick>
              </a:rPr>
              <a:t>y.molloy@taverhamhigh.org</a:t>
            </a:r>
            <a:r>
              <a:rPr lang="en-GB" sz="2400" b="1" dirty="0">
                <a:solidFill>
                  <a:schemeClr val="bg1"/>
                </a:solidFill>
                <a:latin typeface="Rockwell"/>
                <a:cs typeface="Calibri"/>
              </a:rPr>
              <a:t> </a:t>
            </a:r>
          </a:p>
          <a:p>
            <a:pPr marL="12700">
              <a:spcBef>
                <a:spcPts val="705"/>
              </a:spcBef>
            </a:pPr>
            <a:endParaRPr lang="en-GB" sz="2400" b="1" dirty="0">
              <a:solidFill>
                <a:schemeClr val="bg1"/>
              </a:solidFill>
              <a:latin typeface="Rockwell"/>
              <a:cs typeface="Calibri"/>
            </a:endParaRPr>
          </a:p>
          <a:p>
            <a:pPr marL="12700">
              <a:spcBef>
                <a:spcPts val="705"/>
              </a:spcBef>
            </a:pPr>
            <a:r>
              <a:rPr lang="en-GB" sz="2400" b="1" dirty="0">
                <a:solidFill>
                  <a:schemeClr val="bg1"/>
                </a:solidFill>
                <a:latin typeface="Rockwell"/>
                <a:cs typeface="Calibri"/>
              </a:rPr>
              <a:t>Or Mr Derrick about the transition: </a:t>
            </a:r>
          </a:p>
          <a:p>
            <a:pPr marL="12700">
              <a:spcBef>
                <a:spcPts val="705"/>
              </a:spcBef>
            </a:pPr>
            <a:endParaRPr lang="en-GB" sz="2400" b="1" dirty="0">
              <a:solidFill>
                <a:schemeClr val="bg1"/>
              </a:solidFill>
              <a:latin typeface="Rockwell"/>
              <a:cs typeface="Calibri"/>
            </a:endParaRPr>
          </a:p>
          <a:p>
            <a:pPr marL="12700">
              <a:spcBef>
                <a:spcPts val="705"/>
              </a:spcBef>
            </a:pPr>
            <a:r>
              <a:rPr lang="en-GB" sz="2400" b="1" dirty="0">
                <a:solidFill>
                  <a:schemeClr val="bg1"/>
                </a:solidFill>
                <a:latin typeface="Rockwell"/>
                <a:cs typeface="Calibri"/>
                <a:hlinkClick r:id="rId6">
                  <a:extLst>
                    <a:ext uri="{A12FA001-AC4F-418D-AE19-62706E023703}">
                      <ahyp:hlinkClr xmlns:ahyp="http://schemas.microsoft.com/office/drawing/2018/hyperlinkcolor" val="tx"/>
                    </a:ext>
                  </a:extLst>
                </a:hlinkClick>
              </a:rPr>
              <a:t>s.derrick@taverhamhigh.org</a:t>
            </a:r>
            <a:r>
              <a:rPr lang="en-GB" sz="2400" b="1" dirty="0">
                <a:solidFill>
                  <a:schemeClr val="bg1"/>
                </a:solidFill>
                <a:latin typeface="Rockwell"/>
                <a:cs typeface="Calibri"/>
              </a:rPr>
              <a:t> </a:t>
            </a:r>
          </a:p>
        </p:txBody>
      </p:sp>
      <p:sp>
        <p:nvSpPr>
          <p:cNvPr id="6" name="object 8">
            <a:extLst>
              <a:ext uri="{FF2B5EF4-FFF2-40B4-BE49-F238E27FC236}">
                <a16:creationId xmlns:a16="http://schemas.microsoft.com/office/drawing/2014/main" id="{B741BBCB-FB57-49F1-5791-7507CB87AD21}"/>
              </a:ext>
            </a:extLst>
          </p:cNvPr>
          <p:cNvSpPr txBox="1"/>
          <p:nvPr/>
        </p:nvSpPr>
        <p:spPr>
          <a:xfrm>
            <a:off x="5418773" y="1090935"/>
            <a:ext cx="6666961" cy="259045"/>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lnSpc>
                <a:spcPct val="100000"/>
              </a:lnSpc>
              <a:spcBef>
                <a:spcPts val="100"/>
              </a:spcBef>
              <a:buFont typeface="Symbol"/>
              <a:buChar char=""/>
              <a:tabLst>
                <a:tab pos="354965" algn="l"/>
                <a:tab pos="355600" algn="l"/>
              </a:tabLst>
            </a:pPr>
            <a:endParaRPr lang="en-GB" sz="1600" b="1" spc="-5" dirty="0">
              <a:latin typeface="Rockwell"/>
              <a:cs typeface="Calibri"/>
            </a:endParaRPr>
          </a:p>
        </p:txBody>
      </p:sp>
    </p:spTree>
    <p:extLst>
      <p:ext uri="{BB962C8B-B14F-4D97-AF65-F5344CB8AC3E}">
        <p14:creationId xmlns:p14="http://schemas.microsoft.com/office/powerpoint/2010/main" val="389820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6B5D8F8-3095-2EA4-2A04-11737BBD2232}"/>
              </a:ext>
            </a:extLst>
          </p:cNvPr>
          <p:cNvPicPr>
            <a:picLocks noChangeAspect="1"/>
          </p:cNvPicPr>
          <p:nvPr/>
        </p:nvPicPr>
        <p:blipFill>
          <a:blip r:embed="rId2"/>
          <a:stretch>
            <a:fillRect/>
          </a:stretch>
        </p:blipFill>
        <p:spPr>
          <a:xfrm rot="20460000">
            <a:off x="7854823" y="28888"/>
            <a:ext cx="2655855" cy="2293547"/>
          </a:xfrm>
          <a:prstGeom prst="rect">
            <a:avLst/>
          </a:prstGeom>
        </p:spPr>
      </p:pic>
      <p:pic>
        <p:nvPicPr>
          <p:cNvPr id="15" name="Picture 15">
            <a:extLst>
              <a:ext uri="{FF2B5EF4-FFF2-40B4-BE49-F238E27FC236}">
                <a16:creationId xmlns:a16="http://schemas.microsoft.com/office/drawing/2014/main" id="{A2F260B0-7741-ED58-559B-89229DF51DAE}"/>
              </a:ext>
            </a:extLst>
          </p:cNvPr>
          <p:cNvPicPr>
            <a:picLocks noChangeAspect="1"/>
          </p:cNvPicPr>
          <p:nvPr/>
        </p:nvPicPr>
        <p:blipFill>
          <a:blip r:embed="rId2"/>
          <a:stretch>
            <a:fillRect/>
          </a:stretch>
        </p:blipFill>
        <p:spPr>
          <a:xfrm rot="-1380000">
            <a:off x="8689714" y="4629968"/>
            <a:ext cx="2296423" cy="1948491"/>
          </a:xfrm>
          <a:prstGeom prst="rect">
            <a:avLst/>
          </a:prstGeom>
        </p:spPr>
      </p:pic>
      <p:pic>
        <p:nvPicPr>
          <p:cNvPr id="16" name="Picture 15">
            <a:extLst>
              <a:ext uri="{FF2B5EF4-FFF2-40B4-BE49-F238E27FC236}">
                <a16:creationId xmlns:a16="http://schemas.microsoft.com/office/drawing/2014/main" id="{126BA4F4-DBE7-21C3-6AC4-8F9BC8DE50EC}"/>
              </a:ext>
            </a:extLst>
          </p:cNvPr>
          <p:cNvPicPr>
            <a:picLocks noChangeAspect="1"/>
          </p:cNvPicPr>
          <p:nvPr/>
        </p:nvPicPr>
        <p:blipFill>
          <a:blip r:embed="rId2"/>
          <a:stretch>
            <a:fillRect/>
          </a:stretch>
        </p:blipFill>
        <p:spPr>
          <a:xfrm rot="-1380000">
            <a:off x="8478104" y="2203288"/>
            <a:ext cx="2540838" cy="2135396"/>
          </a:xfrm>
          <a:prstGeom prst="rect">
            <a:avLst/>
          </a:prstGeom>
        </p:spPr>
      </p:pic>
      <p:pic>
        <p:nvPicPr>
          <p:cNvPr id="8" name="Picture 8">
            <a:extLst>
              <a:ext uri="{FF2B5EF4-FFF2-40B4-BE49-F238E27FC236}">
                <a16:creationId xmlns:a16="http://schemas.microsoft.com/office/drawing/2014/main" id="{745481ED-5DA4-F27B-732E-3A854D47F323}"/>
              </a:ext>
            </a:extLst>
          </p:cNvPr>
          <p:cNvPicPr>
            <a:picLocks noChangeAspect="1"/>
          </p:cNvPicPr>
          <p:nvPr/>
        </p:nvPicPr>
        <p:blipFill>
          <a:blip r:embed="rId3"/>
          <a:stretch>
            <a:fillRect/>
          </a:stretch>
        </p:blipFill>
        <p:spPr>
          <a:xfrm>
            <a:off x="10595343" y="4908456"/>
            <a:ext cx="1209675" cy="16287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10">
            <a:extLst>
              <a:ext uri="{FF2B5EF4-FFF2-40B4-BE49-F238E27FC236}">
                <a16:creationId xmlns:a16="http://schemas.microsoft.com/office/drawing/2014/main" id="{E6442F18-F7A0-3980-9F20-CB8EA2A991FC}"/>
              </a:ext>
            </a:extLst>
          </p:cNvPr>
          <p:cNvPicPr>
            <a:picLocks noChangeAspect="1"/>
          </p:cNvPicPr>
          <p:nvPr/>
        </p:nvPicPr>
        <p:blipFill>
          <a:blip r:embed="rId4"/>
          <a:stretch>
            <a:fillRect/>
          </a:stretch>
        </p:blipFill>
        <p:spPr>
          <a:xfrm>
            <a:off x="711321" y="-1167"/>
            <a:ext cx="2789923" cy="2360221"/>
          </a:xfrm>
          <a:prstGeom prst="rect">
            <a:avLst/>
          </a:prstGeom>
        </p:spPr>
      </p:pic>
      <p:pic>
        <p:nvPicPr>
          <p:cNvPr id="11" name="Picture 11">
            <a:extLst>
              <a:ext uri="{FF2B5EF4-FFF2-40B4-BE49-F238E27FC236}">
                <a16:creationId xmlns:a16="http://schemas.microsoft.com/office/drawing/2014/main" id="{F52B8790-05D9-4095-C6F1-90E3A2C09BB6}"/>
              </a:ext>
            </a:extLst>
          </p:cNvPr>
          <p:cNvPicPr>
            <a:picLocks noChangeAspect="1"/>
          </p:cNvPicPr>
          <p:nvPr/>
        </p:nvPicPr>
        <p:blipFill>
          <a:blip r:embed="rId4"/>
          <a:stretch>
            <a:fillRect/>
          </a:stretch>
        </p:blipFill>
        <p:spPr>
          <a:xfrm>
            <a:off x="581923" y="3262493"/>
            <a:ext cx="2631775" cy="2360222"/>
          </a:xfrm>
          <a:prstGeom prst="rect">
            <a:avLst/>
          </a:prstGeom>
        </p:spPr>
      </p:pic>
      <p:pic>
        <p:nvPicPr>
          <p:cNvPr id="4" name="Picture 4">
            <a:extLst>
              <a:ext uri="{FF2B5EF4-FFF2-40B4-BE49-F238E27FC236}">
                <a16:creationId xmlns:a16="http://schemas.microsoft.com/office/drawing/2014/main" id="{A06BA031-9A46-A291-A467-86CF706154A0}"/>
              </a:ext>
            </a:extLst>
          </p:cNvPr>
          <p:cNvPicPr>
            <a:picLocks noChangeAspect="1"/>
          </p:cNvPicPr>
          <p:nvPr/>
        </p:nvPicPr>
        <p:blipFill>
          <a:blip r:embed="rId5"/>
          <a:stretch>
            <a:fillRect/>
          </a:stretch>
        </p:blipFill>
        <p:spPr>
          <a:xfrm>
            <a:off x="252448" y="4650396"/>
            <a:ext cx="1524000" cy="1885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1">
            <a:extLst>
              <a:ext uri="{FF2B5EF4-FFF2-40B4-BE49-F238E27FC236}">
                <a16:creationId xmlns:a16="http://schemas.microsoft.com/office/drawing/2014/main" id="{2B61A45B-C4E8-3B4D-1464-791207EC2EE2}"/>
              </a:ext>
            </a:extLst>
          </p:cNvPr>
          <p:cNvPicPr>
            <a:picLocks noChangeAspect="1"/>
          </p:cNvPicPr>
          <p:nvPr/>
        </p:nvPicPr>
        <p:blipFill>
          <a:blip r:embed="rId4"/>
          <a:stretch>
            <a:fillRect/>
          </a:stretch>
        </p:blipFill>
        <p:spPr>
          <a:xfrm rot="900000">
            <a:off x="5831157" y="3575971"/>
            <a:ext cx="2732416" cy="2446486"/>
          </a:xfrm>
          <a:prstGeom prst="rect">
            <a:avLst/>
          </a:prstGeom>
        </p:spPr>
      </p:pic>
      <p:pic>
        <p:nvPicPr>
          <p:cNvPr id="2" name="Picture 2">
            <a:extLst>
              <a:ext uri="{FF2B5EF4-FFF2-40B4-BE49-F238E27FC236}">
                <a16:creationId xmlns:a16="http://schemas.microsoft.com/office/drawing/2014/main" id="{BFE7DFA9-7B78-DB48-6092-CCBA9502C6CF}"/>
              </a:ext>
            </a:extLst>
          </p:cNvPr>
          <p:cNvPicPr>
            <a:picLocks noChangeAspect="1"/>
          </p:cNvPicPr>
          <p:nvPr/>
        </p:nvPicPr>
        <p:blipFill>
          <a:blip r:embed="rId6"/>
          <a:stretch>
            <a:fillRect/>
          </a:stretch>
        </p:blipFill>
        <p:spPr>
          <a:xfrm>
            <a:off x="10131564" y="681280"/>
            <a:ext cx="1209675" cy="1485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7" descr="A picture containing wall, person, person, indoor&#10;&#10;Description automatically generated">
            <a:extLst>
              <a:ext uri="{FF2B5EF4-FFF2-40B4-BE49-F238E27FC236}">
                <a16:creationId xmlns:a16="http://schemas.microsoft.com/office/drawing/2014/main" id="{CA73E3C7-3650-014F-7480-3996BEC0BBD1}"/>
              </a:ext>
            </a:extLst>
          </p:cNvPr>
          <p:cNvPicPr>
            <a:picLocks noChangeAspect="1"/>
          </p:cNvPicPr>
          <p:nvPr/>
        </p:nvPicPr>
        <p:blipFill>
          <a:blip r:embed="rId7"/>
          <a:stretch>
            <a:fillRect/>
          </a:stretch>
        </p:blipFill>
        <p:spPr>
          <a:xfrm>
            <a:off x="10337485" y="2884938"/>
            <a:ext cx="1714500" cy="1485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17">
            <a:extLst>
              <a:ext uri="{FF2B5EF4-FFF2-40B4-BE49-F238E27FC236}">
                <a16:creationId xmlns:a16="http://schemas.microsoft.com/office/drawing/2014/main" id="{90FBF3A1-8303-B27B-F821-DA9CB8B05D4D}"/>
              </a:ext>
            </a:extLst>
          </p:cNvPr>
          <p:cNvSpPr txBox="1"/>
          <p:nvPr/>
        </p:nvSpPr>
        <p:spPr>
          <a:xfrm>
            <a:off x="987528" y="195080"/>
            <a:ext cx="2313060" cy="11387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Ricketts:</a:t>
            </a:r>
            <a:endParaRPr lang="en-US">
              <a:solidFill>
                <a:schemeClr val="bg1"/>
              </a:solidFill>
            </a:endParaRPr>
          </a:p>
          <a:p>
            <a:pPr algn="ctr"/>
            <a:r>
              <a:rPr lang="en-US" sz="1600" b="1" dirty="0">
                <a:solidFill>
                  <a:schemeClr val="bg1"/>
                </a:solidFill>
                <a:latin typeface="Rockwell"/>
              </a:rPr>
              <a:t>Deputy Head Teacher</a:t>
            </a:r>
          </a:p>
          <a:p>
            <a:pPr algn="ctr"/>
            <a:r>
              <a:rPr lang="en-US" sz="1600" dirty="0">
                <a:solidFill>
                  <a:schemeClr val="bg1"/>
                </a:solidFill>
                <a:latin typeface="Rockwell"/>
              </a:rPr>
              <a:t>Safeguarding, </a:t>
            </a:r>
            <a:r>
              <a:rPr lang="en-US" sz="1600" dirty="0" err="1">
                <a:solidFill>
                  <a:schemeClr val="bg1"/>
                </a:solidFill>
                <a:latin typeface="Rockwell"/>
              </a:rPr>
              <a:t>behaviour</a:t>
            </a:r>
            <a:r>
              <a:rPr lang="en-US" sz="1600" dirty="0">
                <a:solidFill>
                  <a:schemeClr val="bg1"/>
                </a:solidFill>
                <a:latin typeface="Rockwell"/>
              </a:rPr>
              <a:t> and welfare</a:t>
            </a:r>
          </a:p>
        </p:txBody>
      </p:sp>
      <p:sp>
        <p:nvSpPr>
          <p:cNvPr id="19" name="TextBox 18">
            <a:extLst>
              <a:ext uri="{FF2B5EF4-FFF2-40B4-BE49-F238E27FC236}">
                <a16:creationId xmlns:a16="http://schemas.microsoft.com/office/drawing/2014/main" id="{4309D3E4-3AB3-9B00-5B87-BDE9269D520C}"/>
              </a:ext>
            </a:extLst>
          </p:cNvPr>
          <p:cNvSpPr txBox="1"/>
          <p:nvPr/>
        </p:nvSpPr>
        <p:spPr>
          <a:xfrm>
            <a:off x="743113" y="3631269"/>
            <a:ext cx="2313060" cy="8925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Yassin:</a:t>
            </a:r>
          </a:p>
          <a:p>
            <a:pPr algn="ctr"/>
            <a:r>
              <a:rPr lang="en-US" sz="1600" b="1" dirty="0">
                <a:solidFill>
                  <a:schemeClr val="bg1"/>
                </a:solidFill>
                <a:latin typeface="Rockwell"/>
              </a:rPr>
              <a:t>Deputy Head Teacher</a:t>
            </a:r>
          </a:p>
          <a:p>
            <a:pPr algn="ctr"/>
            <a:r>
              <a:rPr lang="en-US" sz="1600" dirty="0">
                <a:solidFill>
                  <a:schemeClr val="bg1"/>
                </a:solidFill>
                <a:latin typeface="Rockwell"/>
              </a:rPr>
              <a:t>Curriculum </a:t>
            </a:r>
          </a:p>
        </p:txBody>
      </p:sp>
      <p:sp>
        <p:nvSpPr>
          <p:cNvPr id="20" name="TextBox 19">
            <a:extLst>
              <a:ext uri="{FF2B5EF4-FFF2-40B4-BE49-F238E27FC236}">
                <a16:creationId xmlns:a16="http://schemas.microsoft.com/office/drawing/2014/main" id="{100522CD-CB40-0046-D8E2-38CCCD5CF97B}"/>
              </a:ext>
            </a:extLst>
          </p:cNvPr>
          <p:cNvSpPr txBox="1"/>
          <p:nvPr/>
        </p:nvSpPr>
        <p:spPr>
          <a:xfrm>
            <a:off x="6163376" y="4076966"/>
            <a:ext cx="2313060"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Dr. Harris:</a:t>
            </a:r>
            <a:endParaRPr lang="en-US" sz="2800" dirty="0">
              <a:solidFill>
                <a:schemeClr val="bg1"/>
              </a:solidFill>
              <a:latin typeface="The Hand"/>
            </a:endParaRPr>
          </a:p>
          <a:p>
            <a:pPr algn="ctr"/>
            <a:r>
              <a:rPr lang="en-US" sz="2000" b="1" dirty="0">
                <a:solidFill>
                  <a:schemeClr val="bg1"/>
                </a:solidFill>
                <a:latin typeface="Rockwell"/>
              </a:rPr>
              <a:t> Head Teacher</a:t>
            </a:r>
            <a:endParaRPr lang="en-US" sz="2000" dirty="0">
              <a:solidFill>
                <a:schemeClr val="bg1"/>
              </a:solidFill>
            </a:endParaRPr>
          </a:p>
          <a:p>
            <a:pPr algn="ctr"/>
            <a:endParaRPr lang="en-US" sz="1600" dirty="0">
              <a:solidFill>
                <a:schemeClr val="bg1"/>
              </a:solidFill>
              <a:latin typeface="Rockwell"/>
            </a:endParaRPr>
          </a:p>
        </p:txBody>
      </p:sp>
      <p:sp>
        <p:nvSpPr>
          <p:cNvPr id="21" name="TextBox 20">
            <a:extLst>
              <a:ext uri="{FF2B5EF4-FFF2-40B4-BE49-F238E27FC236}">
                <a16:creationId xmlns:a16="http://schemas.microsoft.com/office/drawing/2014/main" id="{DEC8705E-CE9A-D84A-E5FB-7B623B54AF40}"/>
              </a:ext>
            </a:extLst>
          </p:cNvPr>
          <p:cNvSpPr txBox="1"/>
          <p:nvPr/>
        </p:nvSpPr>
        <p:spPr>
          <a:xfrm rot="19860000">
            <a:off x="7750626" y="181577"/>
            <a:ext cx="2413701" cy="11387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Hyett:</a:t>
            </a:r>
          </a:p>
          <a:p>
            <a:pPr algn="ctr"/>
            <a:r>
              <a:rPr lang="en-US" sz="1600" b="1" dirty="0">
                <a:solidFill>
                  <a:schemeClr val="bg1"/>
                </a:solidFill>
                <a:latin typeface="Rockwell"/>
              </a:rPr>
              <a:t>Assistant Head Teacher</a:t>
            </a:r>
          </a:p>
          <a:p>
            <a:pPr algn="ctr"/>
            <a:r>
              <a:rPr lang="en-US" sz="1600" dirty="0">
                <a:solidFill>
                  <a:schemeClr val="bg1"/>
                </a:solidFill>
                <a:latin typeface="Rockwell"/>
              </a:rPr>
              <a:t>Teaching and Learning</a:t>
            </a:r>
          </a:p>
        </p:txBody>
      </p:sp>
      <p:sp>
        <p:nvSpPr>
          <p:cNvPr id="22" name="TextBox 21">
            <a:extLst>
              <a:ext uri="{FF2B5EF4-FFF2-40B4-BE49-F238E27FC236}">
                <a16:creationId xmlns:a16="http://schemas.microsoft.com/office/drawing/2014/main" id="{84F0339E-D06E-EE26-011D-8D60537075BA}"/>
              </a:ext>
            </a:extLst>
          </p:cNvPr>
          <p:cNvSpPr txBox="1"/>
          <p:nvPr/>
        </p:nvSpPr>
        <p:spPr>
          <a:xfrm rot="20220000">
            <a:off x="8354475" y="2330089"/>
            <a:ext cx="2413701"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Day:</a:t>
            </a:r>
          </a:p>
          <a:p>
            <a:pPr algn="ctr"/>
            <a:r>
              <a:rPr lang="en-US" sz="1600" b="1" dirty="0">
                <a:solidFill>
                  <a:schemeClr val="bg1"/>
                </a:solidFill>
                <a:latin typeface="Rockwell"/>
              </a:rPr>
              <a:t>Assistant Head Teacher</a:t>
            </a:r>
          </a:p>
          <a:p>
            <a:pPr algn="ctr"/>
            <a:r>
              <a:rPr lang="en-US" sz="1600" dirty="0">
                <a:solidFill>
                  <a:schemeClr val="bg1"/>
                </a:solidFill>
                <a:latin typeface="Rockwell"/>
              </a:rPr>
              <a:t>PD, equality and diversity</a:t>
            </a:r>
          </a:p>
        </p:txBody>
      </p:sp>
      <p:sp>
        <p:nvSpPr>
          <p:cNvPr id="23" name="TextBox 22">
            <a:extLst>
              <a:ext uri="{FF2B5EF4-FFF2-40B4-BE49-F238E27FC236}">
                <a16:creationId xmlns:a16="http://schemas.microsoft.com/office/drawing/2014/main" id="{3FB06B51-5503-3B89-C944-AFAD4CA2F6E0}"/>
              </a:ext>
            </a:extLst>
          </p:cNvPr>
          <p:cNvSpPr txBox="1"/>
          <p:nvPr/>
        </p:nvSpPr>
        <p:spPr>
          <a:xfrm rot="20220000">
            <a:off x="8541380" y="5049215"/>
            <a:ext cx="2413701" cy="8925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 Linnell:</a:t>
            </a:r>
            <a:endParaRPr lang="en-US" dirty="0">
              <a:solidFill>
                <a:schemeClr val="bg1"/>
              </a:solidFill>
            </a:endParaRPr>
          </a:p>
          <a:p>
            <a:pPr algn="ctr"/>
            <a:r>
              <a:rPr lang="en-US" sz="1600" b="1" dirty="0">
                <a:solidFill>
                  <a:schemeClr val="bg1"/>
                </a:solidFill>
                <a:latin typeface="Rockwell"/>
              </a:rPr>
              <a:t>Head of 6th Form</a:t>
            </a:r>
          </a:p>
          <a:p>
            <a:pPr algn="ctr"/>
            <a:endParaRPr lang="en-US" sz="1600" dirty="0">
              <a:solidFill>
                <a:schemeClr val="bg1"/>
              </a:solidFill>
              <a:latin typeface="Rockwell"/>
            </a:endParaRPr>
          </a:p>
        </p:txBody>
      </p:sp>
      <p:pic>
        <p:nvPicPr>
          <p:cNvPr id="7" name="Picture 7">
            <a:extLst>
              <a:ext uri="{FF2B5EF4-FFF2-40B4-BE49-F238E27FC236}">
                <a16:creationId xmlns:a16="http://schemas.microsoft.com/office/drawing/2014/main" id="{C0B4D19C-7F04-B020-B8AF-A3CC4EC74E20}"/>
              </a:ext>
            </a:extLst>
          </p:cNvPr>
          <p:cNvPicPr>
            <a:picLocks noChangeAspect="1"/>
          </p:cNvPicPr>
          <p:nvPr/>
        </p:nvPicPr>
        <p:blipFill>
          <a:blip r:embed="rId8"/>
          <a:stretch>
            <a:fillRect/>
          </a:stretch>
        </p:blipFill>
        <p:spPr>
          <a:xfrm>
            <a:off x="393308" y="1287318"/>
            <a:ext cx="1238250" cy="1885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11">
            <a:extLst>
              <a:ext uri="{FF2B5EF4-FFF2-40B4-BE49-F238E27FC236}">
                <a16:creationId xmlns:a16="http://schemas.microsoft.com/office/drawing/2014/main" id="{15F6B2F0-A1BD-81B1-6208-E89EE53C1384}"/>
              </a:ext>
            </a:extLst>
          </p:cNvPr>
          <p:cNvPicPr>
            <a:picLocks noChangeAspect="1"/>
          </p:cNvPicPr>
          <p:nvPr/>
        </p:nvPicPr>
        <p:blipFill>
          <a:blip r:embed="rId9"/>
          <a:stretch>
            <a:fillRect/>
          </a:stretch>
        </p:blipFill>
        <p:spPr>
          <a:xfrm>
            <a:off x="3505200" y="3921369"/>
            <a:ext cx="2450124" cy="24735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a:extLst>
              <a:ext uri="{FF2B5EF4-FFF2-40B4-BE49-F238E27FC236}">
                <a16:creationId xmlns:a16="http://schemas.microsoft.com/office/drawing/2014/main" id="{05A06287-4223-B04B-19A4-043E312D629C}"/>
              </a:ext>
            </a:extLst>
          </p:cNvPr>
          <p:cNvSpPr txBox="1"/>
          <p:nvPr/>
        </p:nvSpPr>
        <p:spPr>
          <a:xfrm>
            <a:off x="3301999" y="1200727"/>
            <a:ext cx="541481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latin typeface="Elephant"/>
              </a:rPr>
              <a:t>SENIOR </a:t>
            </a:r>
            <a:endParaRPr lang="en-US" sz="4800" b="1">
              <a:latin typeface="Elephant"/>
            </a:endParaRPr>
          </a:p>
          <a:p>
            <a:r>
              <a:rPr lang="en-GB" sz="4800" b="1" dirty="0">
                <a:latin typeface="Elephant"/>
              </a:rPr>
              <a:t>LEADERSHIP </a:t>
            </a:r>
          </a:p>
          <a:p>
            <a:r>
              <a:rPr lang="en-GB" sz="4800" b="1" dirty="0">
                <a:latin typeface="Elephant"/>
              </a:rPr>
              <a:t>TEAM</a:t>
            </a:r>
          </a:p>
        </p:txBody>
      </p:sp>
    </p:spTree>
    <p:extLst>
      <p:ext uri="{BB962C8B-B14F-4D97-AF65-F5344CB8AC3E}">
        <p14:creationId xmlns:p14="http://schemas.microsoft.com/office/powerpoint/2010/main" val="171268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702477FC-1DE3-6997-FDD5-3554111A040F}"/>
              </a:ext>
            </a:extLst>
          </p:cNvPr>
          <p:cNvPicPr>
            <a:picLocks noChangeAspect="1"/>
          </p:cNvPicPr>
          <p:nvPr/>
        </p:nvPicPr>
        <p:blipFill>
          <a:blip r:embed="rId2"/>
          <a:stretch>
            <a:fillRect/>
          </a:stretch>
        </p:blipFill>
        <p:spPr>
          <a:xfrm rot="20220000">
            <a:off x="6237305" y="3790334"/>
            <a:ext cx="3863553" cy="3271205"/>
          </a:xfrm>
          <a:prstGeom prst="rect">
            <a:avLst/>
          </a:prstGeom>
        </p:spPr>
      </p:pic>
      <p:pic>
        <p:nvPicPr>
          <p:cNvPr id="7" name="Picture 10">
            <a:extLst>
              <a:ext uri="{FF2B5EF4-FFF2-40B4-BE49-F238E27FC236}">
                <a16:creationId xmlns:a16="http://schemas.microsoft.com/office/drawing/2014/main" id="{3808593B-E152-A9CE-9672-E3FC971286E5}"/>
              </a:ext>
            </a:extLst>
          </p:cNvPr>
          <p:cNvPicPr>
            <a:picLocks noChangeAspect="1"/>
          </p:cNvPicPr>
          <p:nvPr/>
        </p:nvPicPr>
        <p:blipFill>
          <a:blip r:embed="rId3"/>
          <a:stretch>
            <a:fillRect/>
          </a:stretch>
        </p:blipFill>
        <p:spPr>
          <a:xfrm>
            <a:off x="2062793" y="-1167"/>
            <a:ext cx="4270790" cy="3611050"/>
          </a:xfrm>
          <a:prstGeom prst="rect">
            <a:avLst/>
          </a:prstGeom>
        </p:spPr>
      </p:pic>
      <p:pic>
        <p:nvPicPr>
          <p:cNvPr id="8" name="Picture 10">
            <a:extLst>
              <a:ext uri="{FF2B5EF4-FFF2-40B4-BE49-F238E27FC236}">
                <a16:creationId xmlns:a16="http://schemas.microsoft.com/office/drawing/2014/main" id="{B649AE7A-B3C3-686A-ACA9-A55CD2E96C22}"/>
              </a:ext>
            </a:extLst>
          </p:cNvPr>
          <p:cNvPicPr>
            <a:picLocks noChangeAspect="1"/>
          </p:cNvPicPr>
          <p:nvPr/>
        </p:nvPicPr>
        <p:blipFill>
          <a:blip r:embed="rId3"/>
          <a:stretch>
            <a:fillRect/>
          </a:stretch>
        </p:blipFill>
        <p:spPr>
          <a:xfrm>
            <a:off x="1645849" y="3334381"/>
            <a:ext cx="4572713" cy="3783578"/>
          </a:xfrm>
          <a:prstGeom prst="rect">
            <a:avLst/>
          </a:prstGeom>
        </p:spPr>
      </p:pic>
      <p:pic>
        <p:nvPicPr>
          <p:cNvPr id="3" name="Picture 3" descr="A picture containing wall, person, person, indoor&#10;&#10;Description automatically generated">
            <a:extLst>
              <a:ext uri="{FF2B5EF4-FFF2-40B4-BE49-F238E27FC236}">
                <a16:creationId xmlns:a16="http://schemas.microsoft.com/office/drawing/2014/main" id="{2DE7C685-7E98-7E0E-370C-E5CA3ED684A6}"/>
              </a:ext>
            </a:extLst>
          </p:cNvPr>
          <p:cNvPicPr>
            <a:picLocks noChangeAspect="1"/>
          </p:cNvPicPr>
          <p:nvPr/>
        </p:nvPicPr>
        <p:blipFill>
          <a:blip r:embed="rId4"/>
          <a:stretch>
            <a:fillRect/>
          </a:stretch>
        </p:blipFill>
        <p:spPr>
          <a:xfrm>
            <a:off x="302532" y="366083"/>
            <a:ext cx="1647825" cy="2114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4">
            <a:extLst>
              <a:ext uri="{FF2B5EF4-FFF2-40B4-BE49-F238E27FC236}">
                <a16:creationId xmlns:a16="http://schemas.microsoft.com/office/drawing/2014/main" id="{46D38745-F38D-AA5C-25CF-5EFD03F21BDD}"/>
              </a:ext>
            </a:extLst>
          </p:cNvPr>
          <p:cNvPicPr>
            <a:picLocks noChangeAspect="1"/>
          </p:cNvPicPr>
          <p:nvPr/>
        </p:nvPicPr>
        <p:blipFill>
          <a:blip r:embed="rId5"/>
          <a:stretch>
            <a:fillRect/>
          </a:stretch>
        </p:blipFill>
        <p:spPr>
          <a:xfrm>
            <a:off x="153657" y="4226405"/>
            <a:ext cx="1619250" cy="2114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a:extLst>
              <a:ext uri="{FF2B5EF4-FFF2-40B4-BE49-F238E27FC236}">
                <a16:creationId xmlns:a16="http://schemas.microsoft.com/office/drawing/2014/main" id="{7C140728-E02F-AA3C-0B71-18DF4DA32AEF}"/>
              </a:ext>
            </a:extLst>
          </p:cNvPr>
          <p:cNvSpPr txBox="1"/>
          <p:nvPr/>
        </p:nvSpPr>
        <p:spPr>
          <a:xfrm>
            <a:off x="2166471" y="266967"/>
            <a:ext cx="4023965" cy="19389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Mr. Blowers:</a:t>
            </a:r>
            <a:endParaRPr lang="en-US" sz="2800" dirty="0">
              <a:solidFill>
                <a:schemeClr val="bg1"/>
              </a:solidFill>
            </a:endParaRPr>
          </a:p>
          <a:p>
            <a:pPr algn="ctr"/>
            <a:r>
              <a:rPr lang="en-US" sz="2000" b="1" dirty="0" err="1">
                <a:solidFill>
                  <a:schemeClr val="bg1"/>
                </a:solidFill>
                <a:latin typeface="Rockwell"/>
              </a:rPr>
              <a:t>Behaviour</a:t>
            </a:r>
            <a:r>
              <a:rPr lang="en-US" sz="2000" b="1" dirty="0">
                <a:solidFill>
                  <a:schemeClr val="bg1"/>
                </a:solidFill>
                <a:latin typeface="Rockwell"/>
              </a:rPr>
              <a:t> Lead</a:t>
            </a:r>
          </a:p>
          <a:p>
            <a:pPr algn="ctr"/>
            <a:r>
              <a:rPr lang="en-US" dirty="0">
                <a:solidFill>
                  <a:schemeClr val="bg1"/>
                </a:solidFill>
                <a:latin typeface="Rockwell"/>
              </a:rPr>
              <a:t>My role is to review </a:t>
            </a:r>
            <a:r>
              <a:rPr lang="en-US" dirty="0" err="1">
                <a:solidFill>
                  <a:schemeClr val="bg1"/>
                </a:solidFill>
                <a:latin typeface="Rockwell"/>
              </a:rPr>
              <a:t>behaviour</a:t>
            </a:r>
            <a:r>
              <a:rPr lang="en-US" dirty="0">
                <a:solidFill>
                  <a:schemeClr val="bg1"/>
                </a:solidFill>
                <a:latin typeface="Rockwell"/>
              </a:rPr>
              <a:t> on a daily basis and support Head of Year in following up negative and positive </a:t>
            </a:r>
            <a:r>
              <a:rPr lang="en-US" dirty="0" err="1">
                <a:solidFill>
                  <a:schemeClr val="bg1"/>
                </a:solidFill>
                <a:latin typeface="Rockwell"/>
              </a:rPr>
              <a:t>behaviour</a:t>
            </a:r>
            <a:r>
              <a:rPr lang="en-US" dirty="0">
                <a:solidFill>
                  <a:schemeClr val="bg1"/>
                </a:solidFill>
                <a:latin typeface="Rockwell"/>
              </a:rPr>
              <a:t> points. </a:t>
            </a:r>
          </a:p>
        </p:txBody>
      </p:sp>
      <p:sp>
        <p:nvSpPr>
          <p:cNvPr id="13" name="TextBox 12">
            <a:extLst>
              <a:ext uri="{FF2B5EF4-FFF2-40B4-BE49-F238E27FC236}">
                <a16:creationId xmlns:a16="http://schemas.microsoft.com/office/drawing/2014/main" id="{6A9296AB-BFFD-9046-8AEA-05622E917E15}"/>
              </a:ext>
            </a:extLst>
          </p:cNvPr>
          <p:cNvSpPr txBox="1"/>
          <p:nvPr/>
        </p:nvSpPr>
        <p:spPr>
          <a:xfrm>
            <a:off x="1907678" y="3458739"/>
            <a:ext cx="4023965" cy="206210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Mr. Derrick:</a:t>
            </a:r>
            <a:endParaRPr lang="en-US" sz="2800" dirty="0">
              <a:solidFill>
                <a:schemeClr val="bg1"/>
              </a:solidFill>
            </a:endParaRPr>
          </a:p>
          <a:p>
            <a:pPr algn="ctr"/>
            <a:r>
              <a:rPr lang="en-US" sz="2000" b="1" dirty="0">
                <a:solidFill>
                  <a:schemeClr val="bg1"/>
                </a:solidFill>
                <a:latin typeface="Rockwell"/>
              </a:rPr>
              <a:t>Transition Lead</a:t>
            </a:r>
          </a:p>
          <a:p>
            <a:pPr algn="ctr"/>
            <a:r>
              <a:rPr lang="en-US" sz="1600" dirty="0">
                <a:solidFill>
                  <a:schemeClr val="bg1"/>
                </a:solidFill>
                <a:latin typeface="Rockwell"/>
              </a:rPr>
              <a:t>My role is to help with transitions to THS and make sure they're as smooth as possible. I work with students, parents and current teachers and am 1 of many people students can talk to.</a:t>
            </a:r>
          </a:p>
        </p:txBody>
      </p:sp>
      <p:sp>
        <p:nvSpPr>
          <p:cNvPr id="14" name="TextBox 13">
            <a:extLst>
              <a:ext uri="{FF2B5EF4-FFF2-40B4-BE49-F238E27FC236}">
                <a16:creationId xmlns:a16="http://schemas.microsoft.com/office/drawing/2014/main" id="{DA9D0857-1643-92C1-4F66-D1C5358478F0}"/>
              </a:ext>
            </a:extLst>
          </p:cNvPr>
          <p:cNvSpPr txBox="1"/>
          <p:nvPr/>
        </p:nvSpPr>
        <p:spPr>
          <a:xfrm rot="20100000">
            <a:off x="6137813" y="3790666"/>
            <a:ext cx="3789574" cy="27392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Rockwell"/>
              </a:rPr>
              <a:t>Miss. Molloy</a:t>
            </a:r>
            <a:endParaRPr lang="en-US" sz="2800" dirty="0">
              <a:solidFill>
                <a:schemeClr val="bg1"/>
              </a:solidFill>
            </a:endParaRPr>
          </a:p>
          <a:p>
            <a:pPr algn="ctr"/>
            <a:r>
              <a:rPr lang="en-US" sz="2000" b="1" dirty="0">
                <a:solidFill>
                  <a:schemeClr val="bg1"/>
                </a:solidFill>
                <a:latin typeface="Rockwell"/>
              </a:rPr>
              <a:t>Head of Year 7</a:t>
            </a:r>
            <a:endParaRPr lang="en-US" sz="2800" b="1" dirty="0">
              <a:solidFill>
                <a:schemeClr val="bg1"/>
              </a:solidFill>
              <a:latin typeface="Rockwell"/>
            </a:endParaRPr>
          </a:p>
          <a:p>
            <a:pPr algn="ctr"/>
            <a:r>
              <a:rPr lang="en-US" sz="1600" dirty="0">
                <a:solidFill>
                  <a:schemeClr val="bg1"/>
                </a:solidFill>
                <a:latin typeface="Rockwell"/>
              </a:rPr>
              <a:t>My role is to make sure students are happy, achieving and behaving in school. I will be there daily for any worries or stresses and regularly speak to parents and pastoral team.</a:t>
            </a:r>
          </a:p>
          <a:p>
            <a:pPr algn="ctr"/>
            <a:endParaRPr lang="en-US" sz="2800" b="1" dirty="0">
              <a:solidFill>
                <a:schemeClr val="bg1"/>
              </a:solidFill>
              <a:latin typeface="Rockwell"/>
            </a:endParaRPr>
          </a:p>
          <a:p>
            <a:pPr algn="ctr"/>
            <a:endParaRPr lang="en-US" sz="1600" dirty="0">
              <a:solidFill>
                <a:schemeClr val="bg1"/>
              </a:solidFill>
              <a:latin typeface="Rockwell"/>
            </a:endParaRPr>
          </a:p>
        </p:txBody>
      </p:sp>
      <p:pic>
        <p:nvPicPr>
          <p:cNvPr id="16" name="Picture 15" descr="A picture containing text&#10;&#10;Description automatically generated">
            <a:extLst>
              <a:ext uri="{FF2B5EF4-FFF2-40B4-BE49-F238E27FC236}">
                <a16:creationId xmlns:a16="http://schemas.microsoft.com/office/drawing/2014/main" id="{081A9E42-ADFA-75D4-2A1F-7195334B9A81}"/>
              </a:ext>
            </a:extLst>
          </p:cNvPr>
          <p:cNvPicPr>
            <a:picLocks noChangeAspect="1"/>
          </p:cNvPicPr>
          <p:nvPr/>
        </p:nvPicPr>
        <p:blipFill>
          <a:blip r:embed="rId6"/>
          <a:stretch>
            <a:fillRect/>
          </a:stretch>
        </p:blipFill>
        <p:spPr>
          <a:xfrm>
            <a:off x="10124647" y="109098"/>
            <a:ext cx="2003122" cy="903238"/>
          </a:xfrm>
          <a:prstGeom prst="rect">
            <a:avLst/>
          </a:prstGeom>
        </p:spPr>
      </p:pic>
      <p:pic>
        <p:nvPicPr>
          <p:cNvPr id="6" name="Picture 8" descr="A picture containing person, wall, clothing, indoor&#10;&#10;Description automatically generated">
            <a:extLst>
              <a:ext uri="{FF2B5EF4-FFF2-40B4-BE49-F238E27FC236}">
                <a16:creationId xmlns:a16="http://schemas.microsoft.com/office/drawing/2014/main" id="{17770651-CE73-BF0F-CB46-8DC215098116}"/>
              </a:ext>
            </a:extLst>
          </p:cNvPr>
          <p:cNvPicPr>
            <a:picLocks noChangeAspect="1"/>
          </p:cNvPicPr>
          <p:nvPr/>
        </p:nvPicPr>
        <p:blipFill>
          <a:blip r:embed="rId7"/>
          <a:stretch>
            <a:fillRect/>
          </a:stretch>
        </p:blipFill>
        <p:spPr>
          <a:xfrm>
            <a:off x="9802813" y="4813300"/>
            <a:ext cx="2009775" cy="152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a:extLst>
              <a:ext uri="{FF2B5EF4-FFF2-40B4-BE49-F238E27FC236}">
                <a16:creationId xmlns:a16="http://schemas.microsoft.com/office/drawing/2014/main" id="{97BC1AEF-D53E-3C39-5DB0-62E4F9D23C8F}"/>
              </a:ext>
            </a:extLst>
          </p:cNvPr>
          <p:cNvSpPr txBox="1"/>
          <p:nvPr/>
        </p:nvSpPr>
        <p:spPr>
          <a:xfrm>
            <a:off x="6904181" y="484909"/>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MEET </a:t>
            </a:r>
          </a:p>
          <a:p>
            <a:r>
              <a:rPr lang="en-GB" sz="6000" b="1" dirty="0">
                <a:latin typeface="Elephant"/>
              </a:rPr>
              <a:t>THE </a:t>
            </a:r>
          </a:p>
          <a:p>
            <a:r>
              <a:rPr lang="en-GB" sz="6000" b="1" dirty="0">
                <a:latin typeface="Elephant"/>
              </a:rPr>
              <a:t>TEAM</a:t>
            </a:r>
          </a:p>
        </p:txBody>
      </p:sp>
    </p:spTree>
    <p:extLst>
      <p:ext uri="{BB962C8B-B14F-4D97-AF65-F5344CB8AC3E}">
        <p14:creationId xmlns:p14="http://schemas.microsoft.com/office/powerpoint/2010/main" val="255121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A0C1197B-8134-63C5-2A30-7E1413EFC8C0}"/>
              </a:ext>
            </a:extLst>
          </p:cNvPr>
          <p:cNvPicPr>
            <a:picLocks noChangeAspect="1"/>
          </p:cNvPicPr>
          <p:nvPr/>
        </p:nvPicPr>
        <p:blipFill>
          <a:blip r:embed="rId2"/>
          <a:stretch>
            <a:fillRect/>
          </a:stretch>
        </p:blipFill>
        <p:spPr>
          <a:xfrm>
            <a:off x="8998789" y="-40526"/>
            <a:ext cx="3050875" cy="1878222"/>
          </a:xfrm>
          <a:prstGeom prst="rect">
            <a:avLst/>
          </a:prstGeom>
        </p:spPr>
      </p:pic>
      <p:pic>
        <p:nvPicPr>
          <p:cNvPr id="4" name="Picture 14">
            <a:extLst>
              <a:ext uri="{FF2B5EF4-FFF2-40B4-BE49-F238E27FC236}">
                <a16:creationId xmlns:a16="http://schemas.microsoft.com/office/drawing/2014/main" id="{583CB025-C53C-960F-75BB-06B5F6994E35}"/>
              </a:ext>
            </a:extLst>
          </p:cNvPr>
          <p:cNvPicPr>
            <a:picLocks noChangeAspect="1"/>
          </p:cNvPicPr>
          <p:nvPr/>
        </p:nvPicPr>
        <p:blipFill>
          <a:blip r:embed="rId3"/>
          <a:stretch>
            <a:fillRect/>
          </a:stretch>
        </p:blipFill>
        <p:spPr>
          <a:xfrm>
            <a:off x="-5751" y="2877044"/>
            <a:ext cx="4971691" cy="3878741"/>
          </a:xfrm>
          <a:prstGeom prst="rect">
            <a:avLst/>
          </a:prstGeom>
        </p:spPr>
      </p:pic>
      <p:sp>
        <p:nvSpPr>
          <p:cNvPr id="8" name="TextBox 7">
            <a:extLst>
              <a:ext uri="{FF2B5EF4-FFF2-40B4-BE49-F238E27FC236}">
                <a16:creationId xmlns:a16="http://schemas.microsoft.com/office/drawing/2014/main" id="{69588D23-A081-4DF8-10DF-E32A200C2ABC}"/>
              </a:ext>
            </a:extLst>
          </p:cNvPr>
          <p:cNvSpPr txBox="1"/>
          <p:nvPr/>
        </p:nvSpPr>
        <p:spPr>
          <a:xfrm>
            <a:off x="254282" y="3257456"/>
            <a:ext cx="4426530" cy="30162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FFFFFF"/>
                </a:solidFill>
                <a:latin typeface="Calibri"/>
                <a:ea typeface="Calibri"/>
                <a:cs typeface="Calibri"/>
              </a:rPr>
              <a:t>Form Tutor</a:t>
            </a:r>
            <a:r>
              <a:rPr lang="en-GB" b="1">
                <a:solidFill>
                  <a:srgbClr val="FFFFFF"/>
                </a:solidFill>
                <a:latin typeface="Calibri"/>
                <a:ea typeface="Calibri"/>
                <a:cs typeface="Calibri"/>
              </a:rPr>
              <a:t> -</a:t>
            </a:r>
            <a:r>
              <a:rPr lang="en-GB" dirty="0">
                <a:solidFill>
                  <a:srgbClr val="FFFFFF"/>
                </a:solidFill>
                <a:latin typeface="Calibri"/>
                <a:ea typeface="Calibri"/>
                <a:cs typeface="Calibri"/>
              </a:rPr>
              <a:t> </a:t>
            </a:r>
            <a:endParaRPr lang="en-US" dirty="0"/>
          </a:p>
          <a:p>
            <a:pPr algn="ctr"/>
            <a:r>
              <a:rPr lang="en-GB" dirty="0">
                <a:solidFill>
                  <a:srgbClr val="FFFFFF"/>
                </a:solidFill>
                <a:latin typeface="Calibri"/>
                <a:ea typeface="Calibri"/>
                <a:cs typeface="Calibri"/>
              </a:rPr>
              <a:t>They should be the first person you will turn to for help or advice.  A Form Tutor's role is to care for you and monitoring your progress both academically and socially making sure you succeed.  Please also let them or your HOY know, as soon as </a:t>
            </a:r>
            <a:endParaRPr lang="en-GB"/>
          </a:p>
          <a:p>
            <a:pPr algn="ctr"/>
            <a:r>
              <a:rPr lang="en-GB" dirty="0">
                <a:solidFill>
                  <a:srgbClr val="FFFFFF"/>
                </a:solidFill>
                <a:latin typeface="Calibri"/>
                <a:ea typeface="Calibri"/>
                <a:cs typeface="Calibri"/>
              </a:rPr>
              <a:t>possible, if there are any problems at home or medical issues. </a:t>
            </a:r>
            <a:endParaRPr lang="en-GB">
              <a:solidFill>
                <a:srgbClr val="FFFFFF"/>
              </a:solidFill>
              <a:latin typeface="Calibri"/>
              <a:ea typeface="Calibri"/>
              <a:cs typeface="Calibri"/>
            </a:endParaRPr>
          </a:p>
        </p:txBody>
      </p:sp>
      <p:pic>
        <p:nvPicPr>
          <p:cNvPr id="9" name="Picture 14">
            <a:extLst>
              <a:ext uri="{FF2B5EF4-FFF2-40B4-BE49-F238E27FC236}">
                <a16:creationId xmlns:a16="http://schemas.microsoft.com/office/drawing/2014/main" id="{983101E4-BB0C-2876-AFBE-A1F18DD30C44}"/>
              </a:ext>
            </a:extLst>
          </p:cNvPr>
          <p:cNvPicPr>
            <a:picLocks noChangeAspect="1"/>
          </p:cNvPicPr>
          <p:nvPr/>
        </p:nvPicPr>
        <p:blipFill>
          <a:blip r:embed="rId3"/>
          <a:stretch>
            <a:fillRect/>
          </a:stretch>
        </p:blipFill>
        <p:spPr>
          <a:xfrm>
            <a:off x="353682" y="202855"/>
            <a:ext cx="3131390" cy="2469760"/>
          </a:xfrm>
          <a:prstGeom prst="rect">
            <a:avLst/>
          </a:prstGeom>
        </p:spPr>
      </p:pic>
      <p:sp>
        <p:nvSpPr>
          <p:cNvPr id="11" name="TextBox 10">
            <a:extLst>
              <a:ext uri="{FF2B5EF4-FFF2-40B4-BE49-F238E27FC236}">
                <a16:creationId xmlns:a16="http://schemas.microsoft.com/office/drawing/2014/main" id="{A66542BA-1B58-9A32-C148-55F6D53E4CE5}"/>
              </a:ext>
            </a:extLst>
          </p:cNvPr>
          <p:cNvSpPr txBox="1"/>
          <p:nvPr/>
        </p:nvSpPr>
        <p:spPr>
          <a:xfrm>
            <a:off x="484320" y="497002"/>
            <a:ext cx="2845020" cy="21852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Head of Year </a:t>
            </a:r>
            <a:endParaRPr lang="en-US"/>
          </a:p>
          <a:p>
            <a:pPr algn="ctr"/>
            <a:r>
              <a:rPr lang="en-GB" sz="2400" b="1" dirty="0">
                <a:solidFill>
                  <a:srgbClr val="FFFFFF"/>
                </a:solidFill>
                <a:latin typeface="Calibri"/>
                <a:ea typeface="Calibri"/>
                <a:cs typeface="Calibri"/>
              </a:rPr>
              <a:t>(Miss. Molloy)</a:t>
            </a:r>
          </a:p>
          <a:p>
            <a:pPr algn="ctr"/>
            <a:r>
              <a:rPr lang="en-GB" sz="1600" dirty="0">
                <a:solidFill>
                  <a:schemeClr val="bg1"/>
                </a:solidFill>
                <a:latin typeface="Calibri"/>
                <a:ea typeface="Calibri"/>
                <a:cs typeface="Calibri"/>
              </a:rPr>
              <a:t>The key roles of the Head of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Year are attendance, behaviour,  bullying and welfare &amp; guidance.</a:t>
            </a:r>
            <a:endParaRPr lang="en-GB" sz="1600">
              <a:solidFill>
                <a:schemeClr val="bg1"/>
              </a:solidFill>
            </a:endParaRPr>
          </a:p>
          <a:p>
            <a:pPr algn="ctr"/>
            <a:endParaRPr lang="en-GB" sz="2400" b="1" dirty="0">
              <a:solidFill>
                <a:srgbClr val="FFFFFF"/>
              </a:solidFill>
              <a:latin typeface="Calibri"/>
              <a:ea typeface="Calibri"/>
              <a:cs typeface="Calibri"/>
            </a:endParaRPr>
          </a:p>
        </p:txBody>
      </p:sp>
      <p:pic>
        <p:nvPicPr>
          <p:cNvPr id="12" name="Picture 14" descr="A picture containing text, clipart&#10;&#10;Description automatically generated">
            <a:extLst>
              <a:ext uri="{FF2B5EF4-FFF2-40B4-BE49-F238E27FC236}">
                <a16:creationId xmlns:a16="http://schemas.microsoft.com/office/drawing/2014/main" id="{5C279147-678E-9A47-D898-E0FC09B1B0C0}"/>
              </a:ext>
            </a:extLst>
          </p:cNvPr>
          <p:cNvPicPr>
            <a:picLocks noChangeAspect="1"/>
          </p:cNvPicPr>
          <p:nvPr/>
        </p:nvPicPr>
        <p:blipFill>
          <a:blip r:embed="rId3"/>
          <a:stretch>
            <a:fillRect/>
          </a:stretch>
        </p:blipFill>
        <p:spPr>
          <a:xfrm>
            <a:off x="8951342" y="1712476"/>
            <a:ext cx="3145767" cy="2455384"/>
          </a:xfrm>
          <a:prstGeom prst="rect">
            <a:avLst/>
          </a:prstGeom>
        </p:spPr>
      </p:pic>
      <p:sp>
        <p:nvSpPr>
          <p:cNvPr id="13" name="TextBox 12">
            <a:extLst>
              <a:ext uri="{FF2B5EF4-FFF2-40B4-BE49-F238E27FC236}">
                <a16:creationId xmlns:a16="http://schemas.microsoft.com/office/drawing/2014/main" id="{DB61512B-A15B-E6A1-E1C4-53A5B415BCA0}"/>
              </a:ext>
            </a:extLst>
          </p:cNvPr>
          <p:cNvSpPr txBox="1"/>
          <p:nvPr/>
        </p:nvSpPr>
        <p:spPr>
          <a:xfrm>
            <a:off x="9053225" y="1992247"/>
            <a:ext cx="2945661" cy="21852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Transition Lead </a:t>
            </a:r>
            <a:endParaRPr lang="en-US" dirty="0"/>
          </a:p>
          <a:p>
            <a:pPr algn="ctr"/>
            <a:r>
              <a:rPr lang="en-GB" sz="2400" b="1" dirty="0">
                <a:solidFill>
                  <a:srgbClr val="FFFFFF"/>
                </a:solidFill>
                <a:latin typeface="Calibri"/>
                <a:ea typeface="Calibri"/>
                <a:cs typeface="Calibri"/>
              </a:rPr>
              <a:t>(Mr. Derrick)</a:t>
            </a:r>
          </a:p>
          <a:p>
            <a:pPr algn="ctr"/>
            <a:r>
              <a:rPr lang="en-GB" sz="1600" dirty="0">
                <a:solidFill>
                  <a:schemeClr val="bg1"/>
                </a:solidFill>
                <a:latin typeface="Calibri"/>
                <a:ea typeface="Calibri"/>
                <a:cs typeface="Calibri"/>
              </a:rPr>
              <a:t>The key role of the Transition Lead is creating a smooth transition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for you</a:t>
            </a:r>
            <a:endParaRPr lang="en-GB" sz="1600" dirty="0">
              <a:solidFill>
                <a:schemeClr val="bg1"/>
              </a:solidFill>
              <a:latin typeface="The Hand"/>
              <a:ea typeface="Calibri"/>
              <a:cs typeface="Calibri"/>
            </a:endParaRPr>
          </a:p>
          <a:p>
            <a:pPr algn="ctr"/>
            <a:endParaRPr lang="en-GB" sz="2400" b="1" dirty="0">
              <a:solidFill>
                <a:srgbClr val="FFFFFF"/>
              </a:solidFill>
              <a:latin typeface="Calibri"/>
              <a:ea typeface="Calibri"/>
              <a:cs typeface="Calibri"/>
            </a:endParaRPr>
          </a:p>
        </p:txBody>
      </p:sp>
      <p:pic>
        <p:nvPicPr>
          <p:cNvPr id="14" name="Picture 14" descr="A picture containing text, clipart&#10;&#10;Description automatically generated">
            <a:extLst>
              <a:ext uri="{FF2B5EF4-FFF2-40B4-BE49-F238E27FC236}">
                <a16:creationId xmlns:a16="http://schemas.microsoft.com/office/drawing/2014/main" id="{C8760F5A-47FF-4381-1677-0963A6081CDC}"/>
              </a:ext>
            </a:extLst>
          </p:cNvPr>
          <p:cNvPicPr>
            <a:picLocks noChangeAspect="1"/>
          </p:cNvPicPr>
          <p:nvPr/>
        </p:nvPicPr>
        <p:blipFill>
          <a:blip r:embed="rId3"/>
          <a:stretch>
            <a:fillRect/>
          </a:stretch>
        </p:blipFill>
        <p:spPr>
          <a:xfrm>
            <a:off x="8951341" y="4300400"/>
            <a:ext cx="3145767" cy="2455384"/>
          </a:xfrm>
          <a:prstGeom prst="rect">
            <a:avLst/>
          </a:prstGeom>
        </p:spPr>
      </p:pic>
      <p:sp>
        <p:nvSpPr>
          <p:cNvPr id="15" name="TextBox 14">
            <a:extLst>
              <a:ext uri="{FF2B5EF4-FFF2-40B4-BE49-F238E27FC236}">
                <a16:creationId xmlns:a16="http://schemas.microsoft.com/office/drawing/2014/main" id="{C8863534-79E1-81FE-2B4A-C86F31DAA07E}"/>
              </a:ext>
            </a:extLst>
          </p:cNvPr>
          <p:cNvSpPr txBox="1"/>
          <p:nvPr/>
        </p:nvSpPr>
        <p:spPr>
          <a:xfrm>
            <a:off x="9053224" y="4479529"/>
            <a:ext cx="2945661" cy="243143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FFFFFF"/>
                </a:solidFill>
                <a:latin typeface="Calibri"/>
                <a:ea typeface="Calibri"/>
                <a:cs typeface="Calibri"/>
              </a:rPr>
              <a:t>Behaviour Lead </a:t>
            </a:r>
            <a:endParaRPr lang="en-US" dirty="0">
              <a:solidFill>
                <a:srgbClr val="FFFFFF"/>
              </a:solidFill>
            </a:endParaRPr>
          </a:p>
          <a:p>
            <a:pPr algn="ctr"/>
            <a:r>
              <a:rPr lang="en-GB" sz="2400" b="1" dirty="0">
                <a:solidFill>
                  <a:srgbClr val="FFFFFF"/>
                </a:solidFill>
                <a:latin typeface="Calibri"/>
                <a:ea typeface="Calibri"/>
                <a:cs typeface="Calibri"/>
              </a:rPr>
              <a:t>(Mr. Blowers)</a:t>
            </a:r>
          </a:p>
          <a:p>
            <a:pPr algn="ctr"/>
            <a:r>
              <a:rPr lang="en-GB" sz="1600" dirty="0">
                <a:solidFill>
                  <a:srgbClr val="FFFFFF"/>
                </a:solidFill>
                <a:latin typeface="Calibri"/>
                <a:ea typeface="Calibri"/>
                <a:cs typeface="Calibri"/>
              </a:rPr>
              <a:t>The key role of the Behaviour Lead is the welfare &amp; guidance of  students, seeking alternative provision &amp; </a:t>
            </a:r>
            <a:endParaRPr lang="en-GB" sz="1600" dirty="0">
              <a:solidFill>
                <a:srgbClr val="FFFFFF"/>
              </a:solidFill>
              <a:latin typeface="The Hand"/>
              <a:ea typeface="Calibri"/>
              <a:cs typeface="Calibri"/>
            </a:endParaRPr>
          </a:p>
          <a:p>
            <a:pPr algn="ctr"/>
            <a:r>
              <a:rPr lang="en-GB" sz="1600" dirty="0">
                <a:solidFill>
                  <a:srgbClr val="FFFFFF"/>
                </a:solidFill>
                <a:latin typeface="Calibri"/>
                <a:ea typeface="Calibri"/>
                <a:cs typeface="Calibri"/>
              </a:rPr>
              <a:t>promoting praise and rewards.</a:t>
            </a:r>
            <a:endParaRPr lang="en-GB" sz="1600" dirty="0">
              <a:solidFill>
                <a:srgbClr val="FFFFFF"/>
              </a:solidFill>
            </a:endParaRPr>
          </a:p>
          <a:p>
            <a:pPr algn="ctr"/>
            <a:endParaRPr lang="en-GB" sz="2400" b="1" dirty="0">
              <a:solidFill>
                <a:srgbClr val="FFFFFF"/>
              </a:solidFill>
              <a:latin typeface="Calibri"/>
              <a:ea typeface="Calibri"/>
              <a:cs typeface="Calibri"/>
            </a:endParaRPr>
          </a:p>
        </p:txBody>
      </p:sp>
      <p:pic>
        <p:nvPicPr>
          <p:cNvPr id="16" name="Picture 14" descr="A picture containing text, clipart&#10;&#10;Description automatically generated">
            <a:extLst>
              <a:ext uri="{FF2B5EF4-FFF2-40B4-BE49-F238E27FC236}">
                <a16:creationId xmlns:a16="http://schemas.microsoft.com/office/drawing/2014/main" id="{785B0C49-7F7F-C72A-28E7-BD21804C5FB0}"/>
              </a:ext>
            </a:extLst>
          </p:cNvPr>
          <p:cNvPicPr>
            <a:picLocks noChangeAspect="1"/>
          </p:cNvPicPr>
          <p:nvPr/>
        </p:nvPicPr>
        <p:blipFill>
          <a:blip r:embed="rId3"/>
          <a:stretch>
            <a:fillRect/>
          </a:stretch>
        </p:blipFill>
        <p:spPr>
          <a:xfrm>
            <a:off x="4882549" y="3150212"/>
            <a:ext cx="3965276" cy="3102365"/>
          </a:xfrm>
          <a:prstGeom prst="rect">
            <a:avLst/>
          </a:prstGeom>
        </p:spPr>
      </p:pic>
      <p:sp>
        <p:nvSpPr>
          <p:cNvPr id="17" name="TextBox 16">
            <a:extLst>
              <a:ext uri="{FF2B5EF4-FFF2-40B4-BE49-F238E27FC236}">
                <a16:creationId xmlns:a16="http://schemas.microsoft.com/office/drawing/2014/main" id="{1893014B-7865-3221-E0B0-FF2C1A1BE11E}"/>
              </a:ext>
            </a:extLst>
          </p:cNvPr>
          <p:cNvSpPr txBox="1"/>
          <p:nvPr/>
        </p:nvSpPr>
        <p:spPr>
          <a:xfrm>
            <a:off x="5151080" y="3429983"/>
            <a:ext cx="3420113" cy="295465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solidFill>
                  <a:schemeClr val="bg1"/>
                </a:solidFill>
                <a:latin typeface="Calibri"/>
                <a:ea typeface="Calibri"/>
                <a:cs typeface="Calibri"/>
              </a:rPr>
              <a:t>Student Support </a:t>
            </a:r>
            <a:endParaRPr lang="en-US" sz="2000">
              <a:solidFill>
                <a:schemeClr val="bg1"/>
              </a:solidFill>
            </a:endParaRPr>
          </a:p>
          <a:p>
            <a:pPr algn="ctr"/>
            <a:r>
              <a:rPr lang="en-GB" sz="2000" b="1" dirty="0">
                <a:solidFill>
                  <a:schemeClr val="bg1"/>
                </a:solidFill>
                <a:latin typeface="Calibri"/>
                <a:ea typeface="Calibri"/>
                <a:cs typeface="Calibri"/>
              </a:rPr>
              <a:t>(Mrs. Killington)</a:t>
            </a:r>
            <a:endParaRPr lang="en-GB" sz="1600" dirty="0">
              <a:solidFill>
                <a:schemeClr val="bg1"/>
              </a:solidFill>
              <a:latin typeface="The Hand"/>
              <a:ea typeface="Calibri"/>
              <a:cs typeface="Calibri"/>
            </a:endParaRPr>
          </a:p>
          <a:p>
            <a:pPr algn="ctr"/>
            <a:r>
              <a:rPr lang="en-GB" b="1" dirty="0">
                <a:solidFill>
                  <a:srgbClr val="000000"/>
                </a:solidFill>
                <a:latin typeface="Calibri"/>
                <a:ea typeface="Calibri"/>
                <a:cs typeface="Calibri"/>
              </a:rPr>
              <a:t> </a:t>
            </a:r>
            <a:r>
              <a:rPr lang="en-GB" sz="1600" b="1" dirty="0">
                <a:solidFill>
                  <a:schemeClr val="bg1"/>
                </a:solidFill>
                <a:latin typeface="Calibri"/>
                <a:ea typeface="Calibri"/>
                <a:cs typeface="Calibri"/>
              </a:rPr>
              <a:t> </a:t>
            </a:r>
            <a:r>
              <a:rPr lang="en-GB" sz="1600" dirty="0">
                <a:solidFill>
                  <a:schemeClr val="bg1"/>
                </a:solidFill>
                <a:latin typeface="Calibri"/>
                <a:ea typeface="Calibri"/>
                <a:cs typeface="Calibri"/>
              </a:rPr>
              <a:t>The role of student support is to </a:t>
            </a:r>
            <a:endParaRPr lang="en-GB" sz="1600">
              <a:solidFill>
                <a:schemeClr val="bg1"/>
              </a:solidFill>
              <a:latin typeface="The Hand"/>
              <a:ea typeface="Calibri"/>
              <a:cs typeface="Calibri"/>
            </a:endParaRPr>
          </a:p>
          <a:p>
            <a:pPr algn="ctr"/>
            <a:r>
              <a:rPr lang="en-GB" sz="1600" dirty="0">
                <a:solidFill>
                  <a:schemeClr val="bg1"/>
                </a:solidFill>
                <a:latin typeface="Calibri"/>
                <a:ea typeface="Calibri"/>
                <a:cs typeface="Calibri"/>
              </a:rPr>
              <a:t>support welfare &amp; guidance of our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students, their  mental health &amp;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wellbeing, safeguarding and to work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with external  agencies/alternative </a:t>
            </a:r>
            <a:endParaRPr lang="en-GB" sz="1600" dirty="0">
              <a:solidFill>
                <a:schemeClr val="bg1"/>
              </a:solidFill>
              <a:latin typeface="The Hand"/>
              <a:ea typeface="Calibri"/>
              <a:cs typeface="Calibri"/>
            </a:endParaRPr>
          </a:p>
          <a:p>
            <a:pPr algn="ctr"/>
            <a:r>
              <a:rPr lang="en-GB" sz="1600" dirty="0">
                <a:solidFill>
                  <a:schemeClr val="bg1"/>
                </a:solidFill>
                <a:latin typeface="Calibri"/>
                <a:ea typeface="Calibri"/>
                <a:cs typeface="Calibri"/>
              </a:rPr>
              <a:t>provision.</a:t>
            </a:r>
            <a:endParaRPr lang="en-GB" sz="1600" dirty="0">
              <a:solidFill>
                <a:schemeClr val="bg1"/>
              </a:solidFill>
            </a:endParaRPr>
          </a:p>
          <a:p>
            <a:pPr algn="ctr"/>
            <a:endParaRPr lang="en-GB" sz="2400" b="1" dirty="0">
              <a:solidFill>
                <a:schemeClr val="bg1"/>
              </a:solidFill>
              <a:latin typeface="Calibri"/>
              <a:ea typeface="Calibri"/>
              <a:cs typeface="Calibri"/>
            </a:endParaRPr>
          </a:p>
          <a:p>
            <a:pPr algn="ctr"/>
            <a:endParaRPr lang="en-GB" sz="2400" b="1" dirty="0">
              <a:solidFill>
                <a:srgbClr val="FFFFFF"/>
              </a:solidFill>
              <a:latin typeface="Calibri"/>
              <a:ea typeface="Calibri"/>
              <a:cs typeface="Calibri"/>
            </a:endParaRPr>
          </a:p>
        </p:txBody>
      </p:sp>
      <p:sp>
        <p:nvSpPr>
          <p:cNvPr id="6" name="TextBox 5">
            <a:extLst>
              <a:ext uri="{FF2B5EF4-FFF2-40B4-BE49-F238E27FC236}">
                <a16:creationId xmlns:a16="http://schemas.microsoft.com/office/drawing/2014/main" id="{3BEFAD77-ED5E-6928-ED2C-1840DF70511B}"/>
              </a:ext>
            </a:extLst>
          </p:cNvPr>
          <p:cNvSpPr txBox="1"/>
          <p:nvPr/>
        </p:nvSpPr>
        <p:spPr>
          <a:xfrm>
            <a:off x="3867726" y="207818"/>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WHO CAN</a:t>
            </a:r>
          </a:p>
          <a:p>
            <a:r>
              <a:rPr lang="en-GB" sz="6000" b="1" dirty="0">
                <a:latin typeface="Elephant"/>
              </a:rPr>
              <a:t>I SPEAK </a:t>
            </a:r>
          </a:p>
          <a:p>
            <a:r>
              <a:rPr lang="en-GB" sz="6000" b="1" dirty="0">
                <a:latin typeface="Elephant"/>
              </a:rPr>
              <a:t>TO</a:t>
            </a:r>
          </a:p>
        </p:txBody>
      </p:sp>
    </p:spTree>
    <p:extLst>
      <p:ext uri="{BB962C8B-B14F-4D97-AF65-F5344CB8AC3E}">
        <p14:creationId xmlns:p14="http://schemas.microsoft.com/office/powerpoint/2010/main" val="43581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808DF-AAE8-462E-F737-C3F613042A7D}"/>
              </a:ext>
            </a:extLst>
          </p:cNvPr>
          <p:cNvSpPr>
            <a:spLocks noGrp="1"/>
          </p:cNvSpPr>
          <p:nvPr>
            <p:ph type="title"/>
          </p:nvPr>
        </p:nvSpPr>
        <p:spPr>
          <a:xfrm>
            <a:off x="612648" y="365125"/>
            <a:ext cx="5295015" cy="2063808"/>
          </a:xfrm>
        </p:spPr>
        <p:txBody>
          <a:bodyPr vert="horz" lIns="91440" tIns="45720" rIns="91440" bIns="45720" rtlCol="0" anchor="b">
            <a:noAutofit/>
          </a:bodyPr>
          <a:lstStyle/>
          <a:p>
            <a:r>
              <a:rPr lang="en-US" sz="6600" dirty="0">
                <a:latin typeface="Elephant"/>
              </a:rPr>
              <a:t>ACE </a:t>
            </a:r>
            <a:br>
              <a:rPr lang="en-US" sz="6600" dirty="0">
                <a:latin typeface="Elephant"/>
              </a:rPr>
            </a:br>
            <a:r>
              <a:rPr lang="en-US" sz="6600" dirty="0">
                <a:latin typeface="Elephant"/>
              </a:rPr>
              <a:t>TEAM</a:t>
            </a:r>
            <a:endParaRPr lang="en-US" sz="5400" dirty="0"/>
          </a:p>
        </p:txBody>
      </p:sp>
      <p:sp>
        <p:nvSpPr>
          <p:cNvPr id="27" name="Rectangle 6">
            <a:extLst>
              <a:ext uri="{FF2B5EF4-FFF2-40B4-BE49-F238E27FC236}">
                <a16:creationId xmlns:a16="http://schemas.microsoft.com/office/drawing/2014/main" id="{35AD8443-F80F-481A-A3DE-89A2D0BA7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648" y="265475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5A3E"/>
          </a:solidFill>
          <a:ln w="38100" cap="rnd">
            <a:solidFill>
              <a:srgbClr val="FF5A3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719B4D14-002D-0B8F-078D-AEA15D265CB9}"/>
              </a:ext>
            </a:extLst>
          </p:cNvPr>
          <p:cNvPicPr>
            <a:picLocks noChangeAspect="1"/>
          </p:cNvPicPr>
          <p:nvPr/>
        </p:nvPicPr>
        <p:blipFill>
          <a:blip r:embed="rId2"/>
          <a:stretch>
            <a:fillRect/>
          </a:stretch>
        </p:blipFill>
        <p:spPr>
          <a:xfrm>
            <a:off x="8442743" y="-53064"/>
            <a:ext cx="3711107" cy="2175612"/>
          </a:xfrm>
          <a:prstGeom prst="rect">
            <a:avLst/>
          </a:prstGeom>
        </p:spPr>
      </p:pic>
      <p:pic>
        <p:nvPicPr>
          <p:cNvPr id="9" name="Picture 14">
            <a:extLst>
              <a:ext uri="{FF2B5EF4-FFF2-40B4-BE49-F238E27FC236}">
                <a16:creationId xmlns:a16="http://schemas.microsoft.com/office/drawing/2014/main" id="{F2B9DE3E-07AF-3952-DD2D-860EA3CC2056}"/>
              </a:ext>
            </a:extLst>
          </p:cNvPr>
          <p:cNvPicPr>
            <a:picLocks noChangeAspect="1"/>
          </p:cNvPicPr>
          <p:nvPr/>
        </p:nvPicPr>
        <p:blipFill>
          <a:blip r:embed="rId3"/>
          <a:stretch>
            <a:fillRect/>
          </a:stretch>
        </p:blipFill>
        <p:spPr>
          <a:xfrm>
            <a:off x="353683" y="2733270"/>
            <a:ext cx="5201728" cy="4051269"/>
          </a:xfrm>
          <a:prstGeom prst="rect">
            <a:avLst/>
          </a:prstGeom>
        </p:spPr>
      </p:pic>
      <p:sp>
        <p:nvSpPr>
          <p:cNvPr id="14" name="TextBox 13">
            <a:extLst>
              <a:ext uri="{FF2B5EF4-FFF2-40B4-BE49-F238E27FC236}">
                <a16:creationId xmlns:a16="http://schemas.microsoft.com/office/drawing/2014/main" id="{2CACDB44-A529-5B7C-0B43-587D64935C4F}"/>
              </a:ext>
            </a:extLst>
          </p:cNvPr>
          <p:cNvSpPr txBox="1"/>
          <p:nvPr/>
        </p:nvSpPr>
        <p:spPr>
          <a:xfrm>
            <a:off x="694099" y="3211056"/>
            <a:ext cx="4426530" cy="310854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Calibri"/>
                <a:ea typeface="Calibri"/>
                <a:cs typeface="Calibri"/>
              </a:rPr>
              <a:t>My aim is to offer young people a safe environment where they feel supported to work through issues they face. I work with both students and their families with your Head of Year.</a:t>
            </a:r>
            <a:endParaRPr lang="en-US" sz="2800" dirty="0">
              <a:solidFill>
                <a:srgbClr val="FFFFFF"/>
              </a:solidFill>
            </a:endParaRPr>
          </a:p>
        </p:txBody>
      </p:sp>
      <p:pic>
        <p:nvPicPr>
          <p:cNvPr id="20" name="Picture 19" descr="Logo, company name&#10;&#10;Description automatically generated">
            <a:extLst>
              <a:ext uri="{FF2B5EF4-FFF2-40B4-BE49-F238E27FC236}">
                <a16:creationId xmlns:a16="http://schemas.microsoft.com/office/drawing/2014/main" id="{37D32F62-26BE-4C80-D023-CC688E40C1E5}"/>
              </a:ext>
            </a:extLst>
          </p:cNvPr>
          <p:cNvPicPr>
            <a:picLocks noChangeAspect="1"/>
          </p:cNvPicPr>
          <p:nvPr/>
        </p:nvPicPr>
        <p:blipFill>
          <a:blip r:embed="rId4"/>
          <a:stretch>
            <a:fillRect/>
          </a:stretch>
        </p:blipFill>
        <p:spPr>
          <a:xfrm rot="21000000">
            <a:off x="5890398" y="2333555"/>
            <a:ext cx="2540838" cy="2135396"/>
          </a:xfrm>
          <a:prstGeom prst="rect">
            <a:avLst/>
          </a:prstGeom>
        </p:spPr>
      </p:pic>
      <p:pic>
        <p:nvPicPr>
          <p:cNvPr id="5" name="Picture 5">
            <a:extLst>
              <a:ext uri="{FF2B5EF4-FFF2-40B4-BE49-F238E27FC236}">
                <a16:creationId xmlns:a16="http://schemas.microsoft.com/office/drawing/2014/main" id="{FE5A87BC-7EBF-9909-D272-8587AD365413}"/>
              </a:ext>
            </a:extLst>
          </p:cNvPr>
          <p:cNvPicPr>
            <a:picLocks noChangeAspect="1"/>
          </p:cNvPicPr>
          <p:nvPr/>
        </p:nvPicPr>
        <p:blipFill>
          <a:blip r:embed="rId5"/>
          <a:stretch>
            <a:fillRect/>
          </a:stretch>
        </p:blipFill>
        <p:spPr>
          <a:xfrm>
            <a:off x="8054752" y="3715372"/>
            <a:ext cx="2603605" cy="28665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 name="TextBox 23">
            <a:extLst>
              <a:ext uri="{FF2B5EF4-FFF2-40B4-BE49-F238E27FC236}">
                <a16:creationId xmlns:a16="http://schemas.microsoft.com/office/drawing/2014/main" id="{7DD1A748-0887-FDC9-B715-82A3009FF8A5}"/>
              </a:ext>
            </a:extLst>
          </p:cNvPr>
          <p:cNvSpPr txBox="1"/>
          <p:nvPr/>
        </p:nvSpPr>
        <p:spPr>
          <a:xfrm rot="21000000">
            <a:off x="5872998" y="2783875"/>
            <a:ext cx="231306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Killington:</a:t>
            </a:r>
            <a:endParaRPr lang="en-US" dirty="0">
              <a:solidFill>
                <a:schemeClr val="bg1"/>
              </a:solidFill>
            </a:endParaRPr>
          </a:p>
          <a:p>
            <a:pPr algn="ctr"/>
            <a:r>
              <a:rPr lang="en-US" sz="1600" b="1" dirty="0">
                <a:solidFill>
                  <a:schemeClr val="bg1"/>
                </a:solidFill>
                <a:latin typeface="Rockwell"/>
              </a:rPr>
              <a:t>Student Support</a:t>
            </a:r>
          </a:p>
        </p:txBody>
      </p:sp>
      <p:sp>
        <p:nvSpPr>
          <p:cNvPr id="6" name="Content Placeholder 5">
            <a:extLst>
              <a:ext uri="{FF2B5EF4-FFF2-40B4-BE49-F238E27FC236}">
                <a16:creationId xmlns:a16="http://schemas.microsoft.com/office/drawing/2014/main" id="{A39FBE9F-C82C-0E06-3CCE-DC74CDC6FFBE}"/>
              </a:ext>
            </a:extLst>
          </p:cNvPr>
          <p:cNvSpPr>
            <a:spLocks noGrp="1"/>
          </p:cNvSpPr>
          <p:nvPr>
            <p:ph idx="1"/>
          </p:nvPr>
        </p:nvSpPr>
        <p:spPr>
          <a:xfrm>
            <a:off x="867254" y="1011615"/>
            <a:ext cx="10515600" cy="4251960"/>
          </a:xfrm>
        </p:spPr>
        <p:txBody>
          <a:bodyPr/>
          <a:lstStyle/>
          <a:p>
            <a:endParaRPr lang="en-GB" dirty="0"/>
          </a:p>
        </p:txBody>
      </p:sp>
    </p:spTree>
    <p:extLst>
      <p:ext uri="{BB962C8B-B14F-4D97-AF65-F5344CB8AC3E}">
        <p14:creationId xmlns:p14="http://schemas.microsoft.com/office/powerpoint/2010/main" val="230377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8681C77E-4B2D-9427-3542-D95E5D680AC1}"/>
              </a:ext>
            </a:extLst>
          </p:cNvPr>
          <p:cNvPicPr>
            <a:picLocks noChangeAspect="1"/>
          </p:cNvPicPr>
          <p:nvPr/>
        </p:nvPicPr>
        <p:blipFill>
          <a:blip r:embed="rId2"/>
          <a:stretch>
            <a:fillRect/>
          </a:stretch>
        </p:blipFill>
        <p:spPr>
          <a:xfrm>
            <a:off x="5876549" y="3081159"/>
            <a:ext cx="4971691" cy="3878741"/>
          </a:xfrm>
          <a:prstGeom prst="rect">
            <a:avLst/>
          </a:prstGeom>
        </p:spPr>
      </p:pic>
      <p:pic>
        <p:nvPicPr>
          <p:cNvPr id="10" name="Picture 10">
            <a:extLst>
              <a:ext uri="{FF2B5EF4-FFF2-40B4-BE49-F238E27FC236}">
                <a16:creationId xmlns:a16="http://schemas.microsoft.com/office/drawing/2014/main" id="{1A991430-1D74-C302-C903-D3C001CA61FB}"/>
              </a:ext>
            </a:extLst>
          </p:cNvPr>
          <p:cNvPicPr>
            <a:picLocks noChangeAspect="1"/>
          </p:cNvPicPr>
          <p:nvPr/>
        </p:nvPicPr>
        <p:blipFill>
          <a:blip r:embed="rId3"/>
          <a:stretch>
            <a:fillRect/>
          </a:stretch>
        </p:blipFill>
        <p:spPr>
          <a:xfrm>
            <a:off x="2379093" y="3506907"/>
            <a:ext cx="2545508" cy="2115806"/>
          </a:xfrm>
          <a:prstGeom prst="rect">
            <a:avLst/>
          </a:prstGeom>
        </p:spPr>
      </p:pic>
      <p:pic>
        <p:nvPicPr>
          <p:cNvPr id="6" name="Picture 10">
            <a:extLst>
              <a:ext uri="{FF2B5EF4-FFF2-40B4-BE49-F238E27FC236}">
                <a16:creationId xmlns:a16="http://schemas.microsoft.com/office/drawing/2014/main" id="{C0404A7A-B1BE-31FE-8152-08C627CC9D9E}"/>
              </a:ext>
            </a:extLst>
          </p:cNvPr>
          <p:cNvPicPr>
            <a:picLocks noChangeAspect="1"/>
          </p:cNvPicPr>
          <p:nvPr/>
        </p:nvPicPr>
        <p:blipFill>
          <a:blip r:embed="rId3"/>
          <a:stretch>
            <a:fillRect/>
          </a:stretch>
        </p:blipFill>
        <p:spPr>
          <a:xfrm>
            <a:off x="2379094" y="99474"/>
            <a:ext cx="2545508" cy="2115806"/>
          </a:xfrm>
          <a:prstGeom prst="rect">
            <a:avLst/>
          </a:prstGeom>
        </p:spPr>
      </p:pic>
      <p:pic>
        <p:nvPicPr>
          <p:cNvPr id="3" name="Picture 3">
            <a:extLst>
              <a:ext uri="{FF2B5EF4-FFF2-40B4-BE49-F238E27FC236}">
                <a16:creationId xmlns:a16="http://schemas.microsoft.com/office/drawing/2014/main" id="{0E53981D-C51B-B21A-28F0-C71FC3F390F2}"/>
              </a:ext>
            </a:extLst>
          </p:cNvPr>
          <p:cNvPicPr>
            <a:picLocks noChangeAspect="1"/>
          </p:cNvPicPr>
          <p:nvPr/>
        </p:nvPicPr>
        <p:blipFill>
          <a:blip r:embed="rId4"/>
          <a:stretch>
            <a:fillRect/>
          </a:stretch>
        </p:blipFill>
        <p:spPr>
          <a:xfrm>
            <a:off x="456931" y="4255160"/>
            <a:ext cx="2047875" cy="2114550"/>
          </a:xfrm>
          <a:prstGeom prst="rect">
            <a:avLst/>
          </a:prstGeom>
        </p:spPr>
      </p:pic>
      <p:pic>
        <p:nvPicPr>
          <p:cNvPr id="4" name="Picture 4" descr="A picture containing wall, person, posing&#10;&#10;Description automatically generated">
            <a:extLst>
              <a:ext uri="{FF2B5EF4-FFF2-40B4-BE49-F238E27FC236}">
                <a16:creationId xmlns:a16="http://schemas.microsoft.com/office/drawing/2014/main" id="{1DBAD65D-96B6-AAFC-A804-2C421961DA3C}"/>
              </a:ext>
            </a:extLst>
          </p:cNvPr>
          <p:cNvPicPr>
            <a:picLocks noChangeAspect="1"/>
          </p:cNvPicPr>
          <p:nvPr/>
        </p:nvPicPr>
        <p:blipFill>
          <a:blip r:embed="rId5"/>
          <a:stretch>
            <a:fillRect/>
          </a:stretch>
        </p:blipFill>
        <p:spPr>
          <a:xfrm>
            <a:off x="585249" y="775838"/>
            <a:ext cx="1704975" cy="2114550"/>
          </a:xfrm>
          <a:prstGeom prst="rect">
            <a:avLst/>
          </a:prstGeom>
        </p:spPr>
      </p:pic>
      <p:sp>
        <p:nvSpPr>
          <p:cNvPr id="9" name="TextBox 8">
            <a:extLst>
              <a:ext uri="{FF2B5EF4-FFF2-40B4-BE49-F238E27FC236}">
                <a16:creationId xmlns:a16="http://schemas.microsoft.com/office/drawing/2014/main" id="{FDA82655-7E37-D6F7-75DD-5DD9640DD042}"/>
              </a:ext>
            </a:extLst>
          </p:cNvPr>
          <p:cNvSpPr txBox="1"/>
          <p:nvPr/>
        </p:nvSpPr>
        <p:spPr>
          <a:xfrm>
            <a:off x="2497151" y="511382"/>
            <a:ext cx="231306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Dixon:</a:t>
            </a:r>
            <a:endParaRPr lang="en-US" dirty="0">
              <a:solidFill>
                <a:schemeClr val="bg1"/>
              </a:solidFill>
            </a:endParaRPr>
          </a:p>
          <a:p>
            <a:pPr algn="ctr"/>
            <a:r>
              <a:rPr lang="en-US" sz="1600" b="1" dirty="0">
                <a:solidFill>
                  <a:schemeClr val="bg1"/>
                </a:solidFill>
                <a:latin typeface="Rockwell"/>
              </a:rPr>
              <a:t>SENCO</a:t>
            </a:r>
          </a:p>
        </p:txBody>
      </p:sp>
      <p:sp>
        <p:nvSpPr>
          <p:cNvPr id="11" name="TextBox 10">
            <a:extLst>
              <a:ext uri="{FF2B5EF4-FFF2-40B4-BE49-F238E27FC236}">
                <a16:creationId xmlns:a16="http://schemas.microsoft.com/office/drawing/2014/main" id="{8C03DFAE-A4E0-1655-A0CF-757B762D963A}"/>
              </a:ext>
            </a:extLst>
          </p:cNvPr>
          <p:cNvSpPr txBox="1"/>
          <p:nvPr/>
        </p:nvSpPr>
        <p:spPr>
          <a:xfrm>
            <a:off x="2497150" y="3861306"/>
            <a:ext cx="2313060"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Rockwell"/>
              </a:rPr>
              <a:t>Mrs. Gray:</a:t>
            </a:r>
            <a:endParaRPr lang="en-US" dirty="0">
              <a:solidFill>
                <a:schemeClr val="bg1"/>
              </a:solidFill>
            </a:endParaRPr>
          </a:p>
          <a:p>
            <a:pPr algn="ctr"/>
            <a:r>
              <a:rPr lang="en-US" sz="1600" b="1" dirty="0">
                <a:solidFill>
                  <a:schemeClr val="bg1"/>
                </a:solidFill>
                <a:latin typeface="Rockwell"/>
              </a:rPr>
              <a:t>Assistant SENCO</a:t>
            </a:r>
          </a:p>
        </p:txBody>
      </p:sp>
      <p:sp>
        <p:nvSpPr>
          <p:cNvPr id="15" name="TextBox 14">
            <a:extLst>
              <a:ext uri="{FF2B5EF4-FFF2-40B4-BE49-F238E27FC236}">
                <a16:creationId xmlns:a16="http://schemas.microsoft.com/office/drawing/2014/main" id="{BB045378-8A02-7483-4100-681073CA0938}"/>
              </a:ext>
            </a:extLst>
          </p:cNvPr>
          <p:cNvSpPr txBox="1"/>
          <p:nvPr/>
        </p:nvSpPr>
        <p:spPr>
          <a:xfrm>
            <a:off x="6220014" y="3792686"/>
            <a:ext cx="4297134" cy="230832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FFFFFF"/>
                </a:solidFill>
                <a:latin typeface="Rockwell"/>
                <a:ea typeface="Calibri"/>
                <a:cs typeface="Calibri"/>
              </a:rPr>
              <a:t>We are here to help with learning and to help students make the most of their time at Taverham High School. Students may meet us in lessons, in Group Intervention work or around school. We are always happy to help and can be found in our student support area. </a:t>
            </a:r>
            <a:endParaRPr lang="en-GB" dirty="0">
              <a:solidFill>
                <a:srgbClr val="FFFFFF"/>
              </a:solidFill>
              <a:latin typeface="Rockwell"/>
              <a:cs typeface="Calibri"/>
            </a:endParaRPr>
          </a:p>
        </p:txBody>
      </p:sp>
      <p:pic>
        <p:nvPicPr>
          <p:cNvPr id="7" name="Picture 6" descr="A picture containing text&#10;&#10;Description automatically generated">
            <a:extLst>
              <a:ext uri="{FF2B5EF4-FFF2-40B4-BE49-F238E27FC236}">
                <a16:creationId xmlns:a16="http://schemas.microsoft.com/office/drawing/2014/main" id="{55FE846C-1789-00D7-0CE5-89F37CF038CC}"/>
              </a:ext>
            </a:extLst>
          </p:cNvPr>
          <p:cNvPicPr>
            <a:picLocks noChangeAspect="1"/>
          </p:cNvPicPr>
          <p:nvPr/>
        </p:nvPicPr>
        <p:blipFill>
          <a:blip r:embed="rId6"/>
          <a:stretch>
            <a:fillRect/>
          </a:stretch>
        </p:blipFill>
        <p:spPr>
          <a:xfrm>
            <a:off x="9859102" y="189916"/>
            <a:ext cx="2003122" cy="903238"/>
          </a:xfrm>
          <a:prstGeom prst="rect">
            <a:avLst/>
          </a:prstGeom>
        </p:spPr>
      </p:pic>
      <p:sp>
        <p:nvSpPr>
          <p:cNvPr id="8" name="TextBox 7">
            <a:extLst>
              <a:ext uri="{FF2B5EF4-FFF2-40B4-BE49-F238E27FC236}">
                <a16:creationId xmlns:a16="http://schemas.microsoft.com/office/drawing/2014/main" id="{C4FE75FA-9535-4031-1537-81C19D345227}"/>
              </a:ext>
            </a:extLst>
          </p:cNvPr>
          <p:cNvSpPr txBox="1"/>
          <p:nvPr/>
        </p:nvSpPr>
        <p:spPr>
          <a:xfrm>
            <a:off x="5968999" y="288636"/>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MEET </a:t>
            </a:r>
          </a:p>
          <a:p>
            <a:r>
              <a:rPr lang="en-GB" sz="6000" b="1" dirty="0">
                <a:latin typeface="Elephant"/>
              </a:rPr>
              <a:t>THE SEND</a:t>
            </a:r>
          </a:p>
          <a:p>
            <a:r>
              <a:rPr lang="en-GB" sz="6000" b="1" dirty="0">
                <a:latin typeface="Elephant"/>
              </a:rPr>
              <a:t>TEAM</a:t>
            </a:r>
          </a:p>
        </p:txBody>
      </p:sp>
    </p:spTree>
    <p:extLst>
      <p:ext uri="{BB962C8B-B14F-4D97-AF65-F5344CB8AC3E}">
        <p14:creationId xmlns:p14="http://schemas.microsoft.com/office/powerpoint/2010/main" val="102839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672" y="2022348"/>
            <a:ext cx="10436860" cy="695325"/>
          </a:xfrm>
          <a:custGeom>
            <a:avLst/>
            <a:gdLst/>
            <a:ahLst/>
            <a:cxnLst/>
            <a:rect l="l" t="t" r="r" b="b"/>
            <a:pathLst>
              <a:path w="10436860" h="695325">
                <a:moveTo>
                  <a:pt x="0" y="115824"/>
                </a:moveTo>
                <a:lnTo>
                  <a:pt x="9101" y="70723"/>
                </a:lnTo>
                <a:lnTo>
                  <a:pt x="33923" y="33909"/>
                </a:lnTo>
                <a:lnTo>
                  <a:pt x="70739" y="9096"/>
                </a:lnTo>
                <a:lnTo>
                  <a:pt x="115824" y="0"/>
                </a:lnTo>
                <a:lnTo>
                  <a:pt x="10320528" y="0"/>
                </a:lnTo>
                <a:lnTo>
                  <a:pt x="10365628" y="9096"/>
                </a:lnTo>
                <a:lnTo>
                  <a:pt x="10402442" y="33909"/>
                </a:lnTo>
                <a:lnTo>
                  <a:pt x="10427255" y="70723"/>
                </a:lnTo>
                <a:lnTo>
                  <a:pt x="10436352" y="115824"/>
                </a:lnTo>
                <a:lnTo>
                  <a:pt x="10436352" y="579119"/>
                </a:lnTo>
                <a:lnTo>
                  <a:pt x="10427255" y="624220"/>
                </a:lnTo>
                <a:lnTo>
                  <a:pt x="10402442" y="661034"/>
                </a:lnTo>
                <a:lnTo>
                  <a:pt x="10365628" y="685847"/>
                </a:lnTo>
                <a:lnTo>
                  <a:pt x="10320528" y="694943"/>
                </a:lnTo>
                <a:lnTo>
                  <a:pt x="115824" y="694943"/>
                </a:lnTo>
                <a:lnTo>
                  <a:pt x="70739" y="685847"/>
                </a:lnTo>
                <a:lnTo>
                  <a:pt x="33923" y="661034"/>
                </a:lnTo>
                <a:lnTo>
                  <a:pt x="9101" y="624220"/>
                </a:lnTo>
                <a:lnTo>
                  <a:pt x="0" y="579119"/>
                </a:lnTo>
                <a:lnTo>
                  <a:pt x="0" y="115824"/>
                </a:lnTo>
                <a:close/>
              </a:path>
            </a:pathLst>
          </a:custGeom>
          <a:ln w="12192">
            <a:solidFill>
              <a:srgbClr val="000000"/>
            </a:solidFill>
          </a:ln>
        </p:spPr>
        <p:txBody>
          <a:bodyPr wrap="square" lIns="0" tIns="0" rIns="0" bIns="0" rtlCol="0"/>
          <a:lstStyle/>
          <a:p>
            <a:endParaRPr dirty="0"/>
          </a:p>
        </p:txBody>
      </p:sp>
      <p:sp>
        <p:nvSpPr>
          <p:cNvPr id="7" name="object 7"/>
          <p:cNvSpPr txBox="1"/>
          <p:nvPr/>
        </p:nvSpPr>
        <p:spPr>
          <a:xfrm>
            <a:off x="1038555" y="2068195"/>
            <a:ext cx="9952355" cy="972061"/>
          </a:xfrm>
          <a:prstGeom prst="rect">
            <a:avLst/>
          </a:prstGeom>
        </p:spPr>
        <p:txBody>
          <a:bodyPr vert="horz" wrap="square" lIns="0" tIns="12700" rIns="0" bIns="0" rtlCol="0">
            <a:spAutoFit/>
          </a:bodyPr>
          <a:lstStyle/>
          <a:p>
            <a:pPr marL="12065" algn="ctr">
              <a:lnSpc>
                <a:spcPct val="100000"/>
              </a:lnSpc>
              <a:spcBef>
                <a:spcPts val="100"/>
              </a:spcBef>
            </a:pPr>
            <a:r>
              <a:rPr sz="1800" spc="-5" dirty="0">
                <a:latin typeface="Calibri"/>
                <a:cs typeface="Calibri"/>
              </a:rPr>
              <a:t>The</a:t>
            </a:r>
            <a:r>
              <a:rPr sz="1800" spc="5" dirty="0">
                <a:latin typeface="Calibri"/>
                <a:cs typeface="Calibri"/>
              </a:rPr>
              <a:t> </a:t>
            </a:r>
            <a:r>
              <a:rPr sz="1800" spc="-20" dirty="0">
                <a:latin typeface="Calibri"/>
                <a:cs typeface="Calibri"/>
              </a:rPr>
              <a:t>school’s</a:t>
            </a:r>
            <a:r>
              <a:rPr sz="1800" spc="30" dirty="0">
                <a:latin typeface="Calibri"/>
                <a:cs typeface="Calibri"/>
              </a:rPr>
              <a:t> </a:t>
            </a:r>
            <a:r>
              <a:rPr sz="1800" spc="-5" dirty="0">
                <a:latin typeface="Calibri"/>
                <a:cs typeface="Calibri"/>
              </a:rPr>
              <a:t>behaviour</a:t>
            </a:r>
            <a:r>
              <a:rPr sz="1800" spc="15" dirty="0">
                <a:latin typeface="Calibri"/>
                <a:cs typeface="Calibri"/>
              </a:rPr>
              <a:t> </a:t>
            </a:r>
            <a:r>
              <a:rPr sz="1800" spc="-10" dirty="0">
                <a:latin typeface="Calibri"/>
                <a:cs typeface="Calibri"/>
              </a:rPr>
              <a:t>policy</a:t>
            </a:r>
            <a:r>
              <a:rPr sz="1800" spc="30" dirty="0">
                <a:latin typeface="Calibri"/>
                <a:cs typeface="Calibri"/>
              </a:rPr>
              <a:t> </a:t>
            </a:r>
            <a:r>
              <a:rPr sz="1800" spc="-5" dirty="0">
                <a:latin typeface="Calibri"/>
                <a:cs typeface="Calibri"/>
              </a:rPr>
              <a:t>is</a:t>
            </a:r>
            <a:r>
              <a:rPr sz="1800" spc="5" dirty="0">
                <a:latin typeface="Calibri"/>
                <a:cs typeface="Calibri"/>
              </a:rPr>
              <a:t> </a:t>
            </a:r>
            <a:r>
              <a:rPr sz="1800" spc="-5" dirty="0">
                <a:latin typeface="Calibri"/>
                <a:cs typeface="Calibri"/>
              </a:rPr>
              <a:t>one</a:t>
            </a:r>
            <a:r>
              <a:rPr sz="1800" spc="5" dirty="0">
                <a:latin typeface="Calibri"/>
                <a:cs typeface="Calibri"/>
              </a:rPr>
              <a:t> </a:t>
            </a:r>
            <a:r>
              <a:rPr sz="1800" spc="-5" dirty="0">
                <a:latin typeface="Calibri"/>
                <a:cs typeface="Calibri"/>
              </a:rPr>
              <a:t>of</a:t>
            </a:r>
            <a:r>
              <a:rPr sz="1800" spc="20" dirty="0">
                <a:latin typeface="Calibri"/>
                <a:cs typeface="Calibri"/>
              </a:rPr>
              <a:t> </a:t>
            </a:r>
            <a:r>
              <a:rPr sz="1800" spc="-5" dirty="0">
                <a:latin typeface="Calibri"/>
                <a:cs typeface="Calibri"/>
              </a:rPr>
              <a:t>positive</a:t>
            </a:r>
            <a:r>
              <a:rPr sz="1800" spc="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productive</a:t>
            </a:r>
            <a:r>
              <a:rPr sz="1800" spc="25" dirty="0">
                <a:latin typeface="Calibri"/>
                <a:cs typeface="Calibri"/>
              </a:rPr>
              <a:t> </a:t>
            </a:r>
            <a:r>
              <a:rPr sz="1800" spc="-5" dirty="0">
                <a:latin typeface="Calibri"/>
                <a:cs typeface="Calibri"/>
              </a:rPr>
              <a:t>learning</a:t>
            </a:r>
            <a:r>
              <a:rPr sz="1800" spc="20" dirty="0">
                <a:latin typeface="Calibri"/>
                <a:cs typeface="Calibri"/>
              </a:rPr>
              <a:t> </a:t>
            </a:r>
            <a:r>
              <a:rPr sz="1800" spc="-10" dirty="0">
                <a:latin typeface="Calibri"/>
                <a:cs typeface="Calibri"/>
              </a:rPr>
              <a:t>environment</a:t>
            </a:r>
            <a:r>
              <a:rPr sz="1800" spc="5" dirty="0">
                <a:latin typeface="Calibri"/>
                <a:cs typeface="Calibri"/>
              </a:rPr>
              <a:t> </a:t>
            </a:r>
            <a:r>
              <a:rPr sz="1800" spc="-5" dirty="0">
                <a:latin typeface="Calibri"/>
                <a:cs typeface="Calibri"/>
              </a:rPr>
              <a:t>which</a:t>
            </a:r>
            <a:r>
              <a:rPr sz="1800" spc="35" dirty="0">
                <a:latin typeface="Calibri"/>
                <a:cs typeface="Calibri"/>
              </a:rPr>
              <a:t> </a:t>
            </a:r>
            <a:r>
              <a:rPr sz="1800" spc="-5" dirty="0">
                <a:latin typeface="Calibri"/>
                <a:cs typeface="Calibri"/>
              </a:rPr>
              <a:t>is</a:t>
            </a:r>
            <a:r>
              <a:rPr sz="1800" spc="5" dirty="0">
                <a:latin typeface="Calibri"/>
                <a:cs typeface="Calibri"/>
              </a:rPr>
              <a:t> </a:t>
            </a:r>
            <a:r>
              <a:rPr sz="1800" spc="-5" dirty="0">
                <a:latin typeface="Calibri"/>
                <a:cs typeface="Calibri"/>
              </a:rPr>
              <a:t>underpinned</a:t>
            </a:r>
            <a:endParaRPr sz="1800" dirty="0">
              <a:latin typeface="Calibri"/>
              <a:cs typeface="Calibri"/>
            </a:endParaRPr>
          </a:p>
          <a:p>
            <a:pPr marL="366395">
              <a:lnSpc>
                <a:spcPct val="100000"/>
              </a:lnSpc>
            </a:pPr>
            <a:r>
              <a:rPr sz="1800" spc="-5" dirty="0">
                <a:latin typeface="Calibri"/>
                <a:cs typeface="Calibri"/>
              </a:rPr>
              <a:t>by</a:t>
            </a:r>
            <a:r>
              <a:rPr sz="1800" dirty="0">
                <a:latin typeface="Calibri"/>
                <a:cs typeface="Calibri"/>
              </a:rPr>
              <a:t> the</a:t>
            </a:r>
            <a:r>
              <a:rPr sz="1800" spc="10" dirty="0">
                <a:latin typeface="Calibri"/>
                <a:cs typeface="Calibri"/>
              </a:rPr>
              <a:t> </a:t>
            </a:r>
            <a:r>
              <a:rPr sz="1800" spc="-10" dirty="0">
                <a:latin typeface="Calibri"/>
                <a:cs typeface="Calibri"/>
              </a:rPr>
              <a:t>work </a:t>
            </a:r>
            <a:r>
              <a:rPr sz="1800" spc="-5" dirty="0">
                <a:latin typeface="Calibri"/>
                <a:cs typeface="Calibri"/>
              </a:rPr>
              <a:t>of</a:t>
            </a:r>
            <a:r>
              <a:rPr sz="1800" spc="10" dirty="0">
                <a:latin typeface="Calibri"/>
                <a:cs typeface="Calibri"/>
              </a:rPr>
              <a:t> </a:t>
            </a:r>
            <a:r>
              <a:rPr sz="1800" spc="-55" dirty="0">
                <a:latin typeface="Calibri"/>
                <a:cs typeface="Calibri"/>
              </a:rPr>
              <a:t>Tom</a:t>
            </a:r>
            <a:r>
              <a:rPr sz="1800" spc="-5" dirty="0">
                <a:latin typeface="Calibri"/>
                <a:cs typeface="Calibri"/>
              </a:rPr>
              <a:t> Bennett</a:t>
            </a:r>
            <a:r>
              <a:rPr sz="1800" dirty="0">
                <a:latin typeface="Calibri"/>
                <a:cs typeface="Calibri"/>
              </a:rPr>
              <a:t> and </a:t>
            </a:r>
            <a:r>
              <a:rPr sz="1800" spc="-15" dirty="0">
                <a:latin typeface="Calibri"/>
                <a:cs typeface="Calibri"/>
              </a:rPr>
              <a:t>linked</a:t>
            </a:r>
            <a:r>
              <a:rPr sz="1800" spc="2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 </a:t>
            </a:r>
            <a:r>
              <a:rPr sz="1800" spc="-5" dirty="0">
                <a:latin typeface="Calibri"/>
                <a:cs typeface="Calibri"/>
              </a:rPr>
              <a:t>work</a:t>
            </a:r>
            <a:r>
              <a:rPr sz="1800" spc="-10" dirty="0">
                <a:latin typeface="Calibri"/>
                <a:cs typeface="Calibri"/>
              </a:rPr>
              <a:t> </a:t>
            </a:r>
            <a:r>
              <a:rPr sz="1800" spc="-5" dirty="0">
                <a:latin typeface="Calibri"/>
                <a:cs typeface="Calibri"/>
              </a:rPr>
              <a:t>of</a:t>
            </a:r>
            <a:r>
              <a:rPr sz="1800" spc="10" dirty="0">
                <a:latin typeface="Calibri"/>
                <a:cs typeface="Calibri"/>
              </a:rPr>
              <a:t> </a:t>
            </a:r>
            <a:r>
              <a:rPr sz="1800" spc="-15" dirty="0">
                <a:latin typeface="Calibri"/>
                <a:cs typeface="Calibri"/>
              </a:rPr>
              <a:t>Paul</a:t>
            </a:r>
            <a:r>
              <a:rPr sz="1800" spc="-5" dirty="0">
                <a:latin typeface="Calibri"/>
                <a:cs typeface="Calibri"/>
              </a:rPr>
              <a:t> Dix:</a:t>
            </a:r>
            <a:r>
              <a:rPr sz="1800" spc="20" dirty="0">
                <a:latin typeface="Calibri"/>
                <a:cs typeface="Calibri"/>
              </a:rPr>
              <a:t> </a:t>
            </a:r>
            <a:r>
              <a:rPr sz="1800" spc="15" dirty="0">
                <a:latin typeface="Calibri"/>
                <a:cs typeface="Calibri"/>
              </a:rPr>
              <a:t>‘The</a:t>
            </a:r>
            <a:r>
              <a:rPr sz="1800" spc="10" dirty="0">
                <a:latin typeface="Calibri"/>
                <a:cs typeface="Calibri"/>
              </a:rPr>
              <a:t> </a:t>
            </a:r>
            <a:r>
              <a:rPr sz="1800" spc="-10" dirty="0">
                <a:latin typeface="Calibri"/>
                <a:cs typeface="Calibri"/>
              </a:rPr>
              <a:t>Five</a:t>
            </a:r>
            <a:r>
              <a:rPr sz="1800" dirty="0">
                <a:latin typeface="Calibri"/>
                <a:cs typeface="Calibri"/>
              </a:rPr>
              <a:t> </a:t>
            </a:r>
            <a:r>
              <a:rPr sz="1800" spc="-10" dirty="0">
                <a:latin typeface="Calibri"/>
                <a:cs typeface="Calibri"/>
              </a:rPr>
              <a:t>pillars</a:t>
            </a:r>
            <a:r>
              <a:rPr sz="1800" spc="15" dirty="0">
                <a:latin typeface="Calibri"/>
                <a:cs typeface="Calibri"/>
              </a:rPr>
              <a:t> </a:t>
            </a:r>
            <a:r>
              <a:rPr sz="1800" spc="-5" dirty="0">
                <a:latin typeface="Calibri"/>
                <a:cs typeface="Calibri"/>
              </a:rPr>
              <a:t>of </a:t>
            </a:r>
            <a:r>
              <a:rPr sz="1800" spc="-10" dirty="0">
                <a:latin typeface="Calibri"/>
                <a:cs typeface="Calibri"/>
              </a:rPr>
              <a:t>Pivotal</a:t>
            </a:r>
            <a:r>
              <a:rPr sz="1800" spc="5" dirty="0">
                <a:latin typeface="Calibri"/>
                <a:cs typeface="Calibri"/>
              </a:rPr>
              <a:t> </a:t>
            </a:r>
            <a:r>
              <a:rPr sz="1800" spc="-20" dirty="0">
                <a:latin typeface="Calibri"/>
                <a:cs typeface="Calibri"/>
              </a:rPr>
              <a:t>practice.’</a:t>
            </a:r>
            <a:endParaRPr sz="1800" dirty="0">
              <a:latin typeface="Calibri"/>
              <a:cs typeface="Calibri"/>
            </a:endParaRPr>
          </a:p>
          <a:p>
            <a:pPr>
              <a:lnSpc>
                <a:spcPct val="100000"/>
              </a:lnSpc>
              <a:spcBef>
                <a:spcPts val="60"/>
              </a:spcBef>
            </a:pPr>
            <a:endParaRPr sz="2550" dirty="0">
              <a:latin typeface="Calibri"/>
              <a:cs typeface="Calibri"/>
            </a:endParaRPr>
          </a:p>
        </p:txBody>
      </p:sp>
      <p:sp>
        <p:nvSpPr>
          <p:cNvPr id="9" name="Rectangle: Rounded Corners 8">
            <a:extLst>
              <a:ext uri="{FF2B5EF4-FFF2-40B4-BE49-F238E27FC236}">
                <a16:creationId xmlns:a16="http://schemas.microsoft.com/office/drawing/2014/main" id="{DEF8686F-4013-4E71-8460-A04CAE7CDBA1}"/>
              </a:ext>
            </a:extLst>
          </p:cNvPr>
          <p:cNvSpPr/>
          <p:nvPr/>
        </p:nvSpPr>
        <p:spPr>
          <a:xfrm>
            <a:off x="804672" y="2895600"/>
            <a:ext cx="10436860" cy="38862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92B3DB9-179F-40D1-B2C3-C636F21353E3}"/>
              </a:ext>
            </a:extLst>
          </p:cNvPr>
          <p:cNvSpPr/>
          <p:nvPr/>
        </p:nvSpPr>
        <p:spPr>
          <a:xfrm>
            <a:off x="950468" y="2967334"/>
            <a:ext cx="10098532" cy="1585049"/>
          </a:xfrm>
          <a:prstGeom prst="rect">
            <a:avLst/>
          </a:prstGeom>
        </p:spPr>
        <p:txBody>
          <a:bodyPr wrap="square" lIns="91440" tIns="45720" rIns="91440" bIns="45720" anchor="t">
            <a:spAutoFit/>
          </a:bodyPr>
          <a:lstStyle/>
          <a:p>
            <a:pPr marL="24765" marR="5080" algn="ctr"/>
            <a:r>
              <a:rPr lang="en-GB" sz="1700" spc="-5" dirty="0">
                <a:cs typeface="Calibri"/>
              </a:rPr>
              <a:t>Students</a:t>
            </a:r>
            <a:r>
              <a:rPr lang="en-GB" sz="1700" spc="5" dirty="0">
                <a:cs typeface="Calibri"/>
              </a:rPr>
              <a:t> </a:t>
            </a:r>
            <a:r>
              <a:rPr lang="en-GB" sz="1700" spc="-5" dirty="0">
                <a:cs typeface="Calibri"/>
              </a:rPr>
              <a:t>can</a:t>
            </a:r>
            <a:r>
              <a:rPr lang="en-GB" sz="1700" spc="5" dirty="0">
                <a:cs typeface="Calibri"/>
              </a:rPr>
              <a:t> </a:t>
            </a:r>
            <a:r>
              <a:rPr lang="en-GB" sz="1700" spc="-5" dirty="0">
                <a:cs typeface="Calibri"/>
              </a:rPr>
              <a:t>accrue</a:t>
            </a:r>
            <a:r>
              <a:rPr lang="en-GB" sz="1700" spc="30" dirty="0">
                <a:cs typeface="Calibri"/>
              </a:rPr>
              <a:t> </a:t>
            </a:r>
            <a:r>
              <a:rPr lang="en-GB" sz="1700" spc="-5" dirty="0">
                <a:cs typeface="Calibri"/>
              </a:rPr>
              <a:t>positives</a:t>
            </a:r>
            <a:r>
              <a:rPr lang="en-GB" sz="1700" dirty="0">
                <a:cs typeface="Calibri"/>
              </a:rPr>
              <a:t> </a:t>
            </a:r>
            <a:r>
              <a:rPr lang="en-GB" sz="1700" spc="-10" dirty="0">
                <a:cs typeface="Calibri"/>
              </a:rPr>
              <a:t>through</a:t>
            </a:r>
            <a:r>
              <a:rPr lang="en-GB" sz="1700" spc="15" dirty="0">
                <a:cs typeface="Calibri"/>
              </a:rPr>
              <a:t> </a:t>
            </a:r>
            <a:r>
              <a:rPr lang="en-GB" sz="1700" spc="-5" dirty="0">
                <a:cs typeface="Calibri"/>
              </a:rPr>
              <a:t>our</a:t>
            </a:r>
            <a:r>
              <a:rPr lang="en-GB" sz="1700" spc="10" dirty="0">
                <a:cs typeface="Calibri"/>
              </a:rPr>
              <a:t> </a:t>
            </a:r>
            <a:r>
              <a:rPr lang="en-GB" sz="1700" spc="-5" dirty="0">
                <a:cs typeface="Calibri"/>
              </a:rPr>
              <a:t>behaviour</a:t>
            </a:r>
            <a:r>
              <a:rPr lang="en-GB" sz="1700" dirty="0">
                <a:cs typeface="Calibri"/>
              </a:rPr>
              <a:t> </a:t>
            </a:r>
            <a:r>
              <a:rPr lang="en-GB" sz="1700" spc="-20" dirty="0">
                <a:cs typeface="Calibri"/>
              </a:rPr>
              <a:t>system,</a:t>
            </a:r>
            <a:r>
              <a:rPr lang="en-GB" sz="1700" dirty="0">
                <a:cs typeface="Calibri"/>
              </a:rPr>
              <a:t> and</a:t>
            </a:r>
            <a:r>
              <a:rPr lang="en-GB" sz="1700" spc="20" dirty="0">
                <a:cs typeface="Calibri"/>
              </a:rPr>
              <a:t> </a:t>
            </a:r>
            <a:r>
              <a:rPr lang="en-GB" sz="1700" spc="-5" dirty="0">
                <a:cs typeface="Calibri"/>
              </a:rPr>
              <a:t>they</a:t>
            </a:r>
            <a:r>
              <a:rPr lang="en-GB" sz="1700" spc="5" dirty="0">
                <a:cs typeface="Calibri"/>
              </a:rPr>
              <a:t> </a:t>
            </a:r>
            <a:r>
              <a:rPr lang="en-GB" sz="1700" spc="-5" dirty="0">
                <a:cs typeface="Calibri"/>
              </a:rPr>
              <a:t>will</a:t>
            </a:r>
            <a:r>
              <a:rPr lang="en-GB" sz="1700" spc="20" dirty="0">
                <a:cs typeface="Calibri"/>
              </a:rPr>
              <a:t> </a:t>
            </a:r>
            <a:r>
              <a:rPr lang="en-GB" sz="1700" spc="-5" dirty="0">
                <a:cs typeface="Calibri"/>
              </a:rPr>
              <a:t>be</a:t>
            </a:r>
            <a:r>
              <a:rPr lang="en-GB" sz="1700" spc="20" dirty="0">
                <a:cs typeface="Calibri"/>
              </a:rPr>
              <a:t> </a:t>
            </a:r>
            <a:r>
              <a:rPr lang="en-GB" sz="1700" spc="-5" dirty="0">
                <a:cs typeface="Calibri"/>
              </a:rPr>
              <a:t>evident</a:t>
            </a:r>
            <a:r>
              <a:rPr lang="en-GB" sz="1700" spc="5" dirty="0">
                <a:cs typeface="Calibri"/>
              </a:rPr>
              <a:t> </a:t>
            </a:r>
            <a:r>
              <a:rPr lang="en-GB" sz="1700" spc="-5" dirty="0">
                <a:cs typeface="Calibri"/>
              </a:rPr>
              <a:t>via</a:t>
            </a:r>
            <a:r>
              <a:rPr lang="en-GB" sz="1700" spc="15" dirty="0">
                <a:cs typeface="Calibri"/>
              </a:rPr>
              <a:t> </a:t>
            </a:r>
            <a:r>
              <a:rPr lang="en-GB" sz="1700" dirty="0">
                <a:cs typeface="Calibri"/>
              </a:rPr>
              <a:t>MCAS.</a:t>
            </a:r>
            <a:r>
              <a:rPr lang="en-GB" sz="1700" spc="-5" dirty="0">
                <a:cs typeface="Calibri"/>
              </a:rPr>
              <a:t> </a:t>
            </a:r>
            <a:r>
              <a:rPr lang="en-GB" sz="1700" spc="-35" dirty="0">
                <a:cs typeface="Calibri"/>
              </a:rPr>
              <a:t>We</a:t>
            </a:r>
            <a:r>
              <a:rPr lang="en-GB" sz="1700" spc="5" dirty="0">
                <a:cs typeface="Calibri"/>
              </a:rPr>
              <a:t> </a:t>
            </a:r>
            <a:r>
              <a:rPr lang="en-GB" sz="1700" spc="-20" dirty="0">
                <a:cs typeface="Calibri"/>
              </a:rPr>
              <a:t>reward </a:t>
            </a:r>
            <a:r>
              <a:rPr lang="en-GB" sz="1700" spc="-390" dirty="0">
                <a:cs typeface="Calibri"/>
              </a:rPr>
              <a:t> </a:t>
            </a:r>
            <a:r>
              <a:rPr lang="en-GB" sz="1700" spc="-5" dirty="0">
                <a:cs typeface="Calibri"/>
              </a:rPr>
              <a:t>positives</a:t>
            </a:r>
            <a:r>
              <a:rPr lang="en-GB" sz="1700" spc="-10" dirty="0">
                <a:cs typeface="Calibri"/>
              </a:rPr>
              <a:t> </a:t>
            </a:r>
            <a:r>
              <a:rPr lang="en-GB" sz="1700" spc="-15" dirty="0">
                <a:cs typeface="Calibri"/>
              </a:rPr>
              <a:t>for</a:t>
            </a:r>
            <a:r>
              <a:rPr lang="en-GB" sz="1700" spc="5" dirty="0">
                <a:cs typeface="Calibri"/>
              </a:rPr>
              <a:t> </a:t>
            </a:r>
            <a:r>
              <a:rPr lang="en-GB" sz="1700" spc="-5" dirty="0">
                <a:cs typeface="Calibri"/>
              </a:rPr>
              <a:t>students</a:t>
            </a:r>
            <a:r>
              <a:rPr lang="en-GB" sz="1700" spc="-10" dirty="0">
                <a:cs typeface="Calibri"/>
              </a:rPr>
              <a:t> </a:t>
            </a:r>
            <a:r>
              <a:rPr lang="en-GB" sz="1700" spc="-5" dirty="0">
                <a:cs typeface="Calibri"/>
              </a:rPr>
              <a:t>being part of our </a:t>
            </a:r>
            <a:r>
              <a:rPr lang="en-GB" sz="1700" b="1" spc="-5" dirty="0">
                <a:solidFill>
                  <a:srgbClr val="FF0000"/>
                </a:solidFill>
                <a:cs typeface="Calibri"/>
              </a:rPr>
              <a:t>TEAM </a:t>
            </a:r>
            <a:r>
              <a:rPr lang="en-GB" sz="1700" spc="-5" dirty="0">
                <a:cs typeface="Calibri"/>
              </a:rPr>
              <a:t>and celebrate success in assemblies each week, half term and year.</a:t>
            </a:r>
          </a:p>
          <a:p>
            <a:pPr marL="24765" marR="5080" algn="ctr">
              <a:lnSpc>
                <a:spcPct val="100000"/>
              </a:lnSpc>
            </a:pPr>
            <a:endParaRPr lang="en-GB" sz="1000" spc="-5" dirty="0">
              <a:cs typeface="Calibri"/>
            </a:endParaRPr>
          </a:p>
          <a:p>
            <a:pPr algn="ctr"/>
            <a:r>
              <a:rPr lang="en-GB" b="1" dirty="0">
                <a:solidFill>
                  <a:srgbClr val="FF0000"/>
                </a:solidFill>
              </a:rPr>
              <a:t>T</a:t>
            </a:r>
            <a:r>
              <a:rPr lang="en-GB" dirty="0"/>
              <a:t>ake Responsibility </a:t>
            </a:r>
            <a:r>
              <a:rPr lang="en-GB" b="1" dirty="0">
                <a:solidFill>
                  <a:srgbClr val="FF0000"/>
                </a:solidFill>
              </a:rPr>
              <a:t>E</a:t>
            </a:r>
            <a:r>
              <a:rPr lang="en-GB" dirty="0"/>
              <a:t>veryone Safe </a:t>
            </a:r>
            <a:r>
              <a:rPr lang="en-GB" b="1" dirty="0">
                <a:solidFill>
                  <a:srgbClr val="FF0000"/>
                </a:solidFill>
              </a:rPr>
              <a:t>A</a:t>
            </a:r>
            <a:r>
              <a:rPr lang="en-GB" dirty="0"/>
              <a:t>lways respectful </a:t>
            </a:r>
            <a:r>
              <a:rPr lang="en-GB" b="1" dirty="0">
                <a:solidFill>
                  <a:srgbClr val="FF0000"/>
                </a:solidFill>
              </a:rPr>
              <a:t>M</a:t>
            </a:r>
            <a:r>
              <a:rPr lang="en-GB" dirty="0"/>
              <a:t>ake a difference</a:t>
            </a:r>
          </a:p>
          <a:p>
            <a:pPr marL="24765" marR="5080" algn="ctr">
              <a:lnSpc>
                <a:spcPct val="100000"/>
              </a:lnSpc>
            </a:pPr>
            <a:endParaRPr lang="en-GB" dirty="0">
              <a:cs typeface="Calibri"/>
            </a:endParaRPr>
          </a:p>
        </p:txBody>
      </p:sp>
      <p:sp>
        <p:nvSpPr>
          <p:cNvPr id="12" name="TextBox 11">
            <a:extLst>
              <a:ext uri="{FF2B5EF4-FFF2-40B4-BE49-F238E27FC236}">
                <a16:creationId xmlns:a16="http://schemas.microsoft.com/office/drawing/2014/main" id="{E1573743-8534-4EC8-AF22-81D8BFC51EEC}"/>
              </a:ext>
            </a:extLst>
          </p:cNvPr>
          <p:cNvSpPr txBox="1"/>
          <p:nvPr/>
        </p:nvSpPr>
        <p:spPr>
          <a:xfrm>
            <a:off x="1038555" y="4114800"/>
            <a:ext cx="2466645" cy="2523768"/>
          </a:xfrm>
          <a:prstGeom prst="rect">
            <a:avLst/>
          </a:prstGeom>
          <a:noFill/>
        </p:spPr>
        <p:txBody>
          <a:bodyPr wrap="square" rtlCol="0">
            <a:spAutoFit/>
          </a:bodyPr>
          <a:lstStyle/>
          <a:p>
            <a:pPr algn="ctr"/>
            <a:r>
              <a:rPr lang="en-GB" b="1" dirty="0">
                <a:solidFill>
                  <a:srgbClr val="FF0000"/>
                </a:solidFill>
              </a:rPr>
              <a:t>T</a:t>
            </a:r>
          </a:p>
          <a:p>
            <a:pPr algn="ctr"/>
            <a:r>
              <a:rPr lang="en-GB" sz="1400" b="1" dirty="0"/>
              <a:t>Be prepared</a:t>
            </a:r>
          </a:p>
          <a:p>
            <a:pPr algn="ctr"/>
            <a:r>
              <a:rPr lang="en-GB" sz="1400" b="1" dirty="0"/>
              <a:t>For your equipment </a:t>
            </a:r>
          </a:p>
          <a:p>
            <a:pPr algn="ctr"/>
            <a:r>
              <a:rPr lang="en-GB" sz="1400" b="1" dirty="0"/>
              <a:t>For your attitude</a:t>
            </a:r>
          </a:p>
          <a:p>
            <a:pPr algn="ctr"/>
            <a:r>
              <a:rPr lang="en-GB" sz="1400" b="1" dirty="0"/>
              <a:t>For your learning</a:t>
            </a:r>
          </a:p>
          <a:p>
            <a:pPr algn="ctr"/>
            <a:r>
              <a:rPr lang="en-GB" sz="1400" b="1" dirty="0"/>
              <a:t>For your homework </a:t>
            </a:r>
          </a:p>
          <a:p>
            <a:pPr algn="ctr"/>
            <a:r>
              <a:rPr lang="en-GB" sz="1400" b="1" dirty="0"/>
              <a:t>To always do your best</a:t>
            </a:r>
          </a:p>
          <a:p>
            <a:pPr algn="ctr"/>
            <a:r>
              <a:rPr lang="en-GB" sz="1400" b="1" dirty="0"/>
              <a:t>By wearing the correct uniform</a:t>
            </a:r>
          </a:p>
          <a:p>
            <a:pPr algn="ctr"/>
            <a:r>
              <a:rPr lang="en-GB" sz="1400" b="1" dirty="0"/>
              <a:t>By being on time </a:t>
            </a:r>
          </a:p>
          <a:p>
            <a:pPr algn="ctr"/>
            <a:r>
              <a:rPr lang="en-GB" sz="1400" b="1" dirty="0"/>
              <a:t>By taking pride in your work</a:t>
            </a:r>
          </a:p>
        </p:txBody>
      </p:sp>
      <p:sp>
        <p:nvSpPr>
          <p:cNvPr id="15" name="TextBox 14">
            <a:extLst>
              <a:ext uri="{FF2B5EF4-FFF2-40B4-BE49-F238E27FC236}">
                <a16:creationId xmlns:a16="http://schemas.microsoft.com/office/drawing/2014/main" id="{6BF660F7-53D1-44AC-96A6-131B4F45BE47}"/>
              </a:ext>
            </a:extLst>
          </p:cNvPr>
          <p:cNvSpPr txBox="1"/>
          <p:nvPr/>
        </p:nvSpPr>
        <p:spPr>
          <a:xfrm>
            <a:off x="3476955" y="4114799"/>
            <a:ext cx="2466645" cy="2954655"/>
          </a:xfrm>
          <a:prstGeom prst="rect">
            <a:avLst/>
          </a:prstGeom>
          <a:noFill/>
        </p:spPr>
        <p:txBody>
          <a:bodyPr wrap="square" rtlCol="0">
            <a:spAutoFit/>
          </a:bodyPr>
          <a:lstStyle/>
          <a:p>
            <a:pPr algn="ctr"/>
            <a:r>
              <a:rPr lang="en-GB" b="1" dirty="0">
                <a:solidFill>
                  <a:srgbClr val="FF0000"/>
                </a:solidFill>
              </a:rPr>
              <a:t>E</a:t>
            </a:r>
          </a:p>
          <a:p>
            <a:pPr algn="ctr"/>
            <a:r>
              <a:rPr lang="en-GB" sz="1400" b="1" dirty="0"/>
              <a:t>Follow instructions 1</a:t>
            </a:r>
            <a:r>
              <a:rPr lang="en-GB" sz="1400" b="1" baseline="30000" dirty="0"/>
              <a:t>st </a:t>
            </a:r>
            <a:r>
              <a:rPr lang="en-GB" sz="1400" b="1" dirty="0"/>
              <a:t>time</a:t>
            </a:r>
          </a:p>
          <a:p>
            <a:pPr algn="ctr"/>
            <a:r>
              <a:rPr lang="en-GB" sz="1400" b="1" dirty="0"/>
              <a:t>Quiet and listening</a:t>
            </a:r>
          </a:p>
          <a:p>
            <a:pPr algn="ctr"/>
            <a:r>
              <a:rPr lang="en-GB" sz="1400" b="1" dirty="0"/>
              <a:t>Moving around the school- think calm on entry &amp; calm on exit</a:t>
            </a:r>
          </a:p>
          <a:p>
            <a:pPr algn="ctr"/>
            <a:r>
              <a:rPr lang="en-GB" sz="1400" b="1" dirty="0"/>
              <a:t>Don’t make contact with anyone else</a:t>
            </a:r>
          </a:p>
          <a:p>
            <a:pPr algn="ctr"/>
            <a:r>
              <a:rPr lang="en-GB" sz="1400" b="1" dirty="0"/>
              <a:t>Always use materials properly and safely</a:t>
            </a:r>
          </a:p>
          <a:p>
            <a:pPr algn="ctr"/>
            <a:r>
              <a:rPr lang="en-GB" sz="1400" b="1" dirty="0"/>
              <a:t>Ask permission to leave the room</a:t>
            </a:r>
          </a:p>
          <a:p>
            <a:pPr algn="ctr"/>
            <a:endParaRPr lang="en-GB" sz="1400" b="1" dirty="0">
              <a:solidFill>
                <a:srgbClr val="FF0000"/>
              </a:solidFill>
            </a:endParaRPr>
          </a:p>
        </p:txBody>
      </p:sp>
      <p:sp>
        <p:nvSpPr>
          <p:cNvPr id="16" name="TextBox 15">
            <a:extLst>
              <a:ext uri="{FF2B5EF4-FFF2-40B4-BE49-F238E27FC236}">
                <a16:creationId xmlns:a16="http://schemas.microsoft.com/office/drawing/2014/main" id="{DA0E724F-7997-479D-8E5A-2876D2FF7480}"/>
              </a:ext>
            </a:extLst>
          </p:cNvPr>
          <p:cNvSpPr txBox="1"/>
          <p:nvPr/>
        </p:nvSpPr>
        <p:spPr>
          <a:xfrm>
            <a:off x="5999734" y="4114799"/>
            <a:ext cx="2466645" cy="2739211"/>
          </a:xfrm>
          <a:prstGeom prst="rect">
            <a:avLst/>
          </a:prstGeom>
          <a:noFill/>
        </p:spPr>
        <p:txBody>
          <a:bodyPr wrap="square" rtlCol="0">
            <a:spAutoFit/>
          </a:bodyPr>
          <a:lstStyle/>
          <a:p>
            <a:pPr algn="ctr"/>
            <a:r>
              <a:rPr lang="en-GB" b="1" dirty="0">
                <a:solidFill>
                  <a:srgbClr val="FF0000"/>
                </a:solidFill>
              </a:rPr>
              <a:t>A</a:t>
            </a:r>
          </a:p>
          <a:p>
            <a:pPr algn="ctr"/>
            <a:r>
              <a:rPr lang="en-GB" sz="1400" b="1" dirty="0"/>
              <a:t>To yourself</a:t>
            </a:r>
          </a:p>
          <a:p>
            <a:pPr algn="ctr"/>
            <a:r>
              <a:rPr lang="en-GB" sz="1400" b="1" dirty="0"/>
              <a:t>To staff and peers</a:t>
            </a:r>
          </a:p>
          <a:p>
            <a:pPr algn="ctr"/>
            <a:r>
              <a:rPr lang="en-GB" sz="1400" b="1" dirty="0"/>
              <a:t>For your learning and others learning</a:t>
            </a:r>
          </a:p>
          <a:p>
            <a:pPr algn="ctr"/>
            <a:r>
              <a:rPr lang="en-GB" sz="1400" b="1" dirty="0"/>
              <a:t>By using polite and respectful language- think before you speak!</a:t>
            </a:r>
          </a:p>
          <a:p>
            <a:pPr algn="ctr"/>
            <a:r>
              <a:rPr lang="en-GB" sz="1400" b="1" dirty="0"/>
              <a:t>To the community</a:t>
            </a:r>
          </a:p>
          <a:p>
            <a:pPr algn="ctr"/>
            <a:r>
              <a:rPr lang="en-GB" sz="1400" b="1" dirty="0"/>
              <a:t>To the environment</a:t>
            </a:r>
          </a:p>
          <a:p>
            <a:pPr algn="ctr"/>
            <a:r>
              <a:rPr lang="en-GB" sz="1400" b="1" dirty="0"/>
              <a:t>By promoting equality and fairness</a:t>
            </a:r>
          </a:p>
        </p:txBody>
      </p:sp>
      <p:sp>
        <p:nvSpPr>
          <p:cNvPr id="17" name="TextBox 16">
            <a:extLst>
              <a:ext uri="{FF2B5EF4-FFF2-40B4-BE49-F238E27FC236}">
                <a16:creationId xmlns:a16="http://schemas.microsoft.com/office/drawing/2014/main" id="{9FF8E288-4F3A-4AB6-884B-FD097AC7150D}"/>
              </a:ext>
            </a:extLst>
          </p:cNvPr>
          <p:cNvSpPr txBox="1"/>
          <p:nvPr/>
        </p:nvSpPr>
        <p:spPr>
          <a:xfrm>
            <a:off x="8526539" y="4114799"/>
            <a:ext cx="2466645" cy="1446550"/>
          </a:xfrm>
          <a:prstGeom prst="rect">
            <a:avLst/>
          </a:prstGeom>
          <a:noFill/>
        </p:spPr>
        <p:txBody>
          <a:bodyPr wrap="square" rtlCol="0">
            <a:spAutoFit/>
          </a:bodyPr>
          <a:lstStyle/>
          <a:p>
            <a:pPr algn="ctr"/>
            <a:r>
              <a:rPr lang="en-GB" b="1" dirty="0">
                <a:solidFill>
                  <a:srgbClr val="FF0000"/>
                </a:solidFill>
              </a:rPr>
              <a:t>M</a:t>
            </a:r>
          </a:p>
          <a:p>
            <a:pPr algn="ctr"/>
            <a:r>
              <a:rPr lang="en-GB" sz="1400" b="1" dirty="0"/>
              <a:t>To your future</a:t>
            </a:r>
          </a:p>
          <a:p>
            <a:pPr algn="ctr"/>
            <a:r>
              <a:rPr lang="en-GB" sz="1400" b="1" dirty="0"/>
              <a:t>To others</a:t>
            </a:r>
          </a:p>
          <a:p>
            <a:pPr algn="ctr"/>
            <a:r>
              <a:rPr lang="en-GB" sz="1400" b="1" dirty="0"/>
              <a:t>To the school</a:t>
            </a:r>
          </a:p>
          <a:p>
            <a:pPr algn="ctr"/>
            <a:r>
              <a:rPr lang="en-GB" sz="1400" b="1" dirty="0"/>
              <a:t>By being a role model</a:t>
            </a:r>
          </a:p>
          <a:p>
            <a:pPr algn="ctr"/>
            <a:r>
              <a:rPr lang="en-GB" sz="1400" b="1" dirty="0"/>
              <a:t>To your environment</a:t>
            </a:r>
          </a:p>
        </p:txBody>
      </p:sp>
      <p:sp>
        <p:nvSpPr>
          <p:cNvPr id="5" name="Title 4">
            <a:extLst>
              <a:ext uri="{FF2B5EF4-FFF2-40B4-BE49-F238E27FC236}">
                <a16:creationId xmlns:a16="http://schemas.microsoft.com/office/drawing/2014/main" id="{8E53FF9E-5957-9CCF-71AF-899E3DB95DA8}"/>
              </a:ext>
            </a:extLst>
          </p:cNvPr>
          <p:cNvSpPr>
            <a:spLocks noGrp="1"/>
          </p:cNvSpPr>
          <p:nvPr>
            <p:ph type="title"/>
          </p:nvPr>
        </p:nvSpPr>
        <p:spPr/>
        <p:txBody>
          <a:bodyPr/>
          <a:lstStyle/>
          <a:p>
            <a:endParaRPr lang="en-GB"/>
          </a:p>
        </p:txBody>
      </p:sp>
      <p:sp>
        <p:nvSpPr>
          <p:cNvPr id="8" name="TextBox 7">
            <a:extLst>
              <a:ext uri="{FF2B5EF4-FFF2-40B4-BE49-F238E27FC236}">
                <a16:creationId xmlns:a16="http://schemas.microsoft.com/office/drawing/2014/main" id="{DB342E33-4F7D-A1BE-2325-E5198F3A29E5}"/>
              </a:ext>
            </a:extLst>
          </p:cNvPr>
          <p:cNvSpPr txBox="1"/>
          <p:nvPr/>
        </p:nvSpPr>
        <p:spPr>
          <a:xfrm>
            <a:off x="4974766" y="115454"/>
            <a:ext cx="87412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dirty="0">
                <a:latin typeface="Elephant"/>
              </a:rPr>
              <a:t>CELEBRATING </a:t>
            </a:r>
          </a:p>
          <a:p>
            <a:r>
              <a:rPr lang="en-GB" sz="5400" b="1" dirty="0">
                <a:latin typeface="Elephant"/>
              </a:rPr>
              <a:t>SUCCESS</a:t>
            </a:r>
          </a:p>
        </p:txBody>
      </p:sp>
    </p:spTree>
    <p:extLst>
      <p:ext uri="{BB962C8B-B14F-4D97-AF65-F5344CB8AC3E}">
        <p14:creationId xmlns:p14="http://schemas.microsoft.com/office/powerpoint/2010/main" val="10025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E94CD750-9E91-1270-A97E-E24918D145DB}"/>
              </a:ext>
            </a:extLst>
          </p:cNvPr>
          <p:cNvPicPr>
            <a:picLocks noChangeAspect="1"/>
          </p:cNvPicPr>
          <p:nvPr/>
        </p:nvPicPr>
        <p:blipFill>
          <a:blip r:embed="rId2"/>
          <a:stretch>
            <a:fillRect/>
          </a:stretch>
        </p:blipFill>
        <p:spPr>
          <a:xfrm>
            <a:off x="2929867" y="2682710"/>
            <a:ext cx="5345502" cy="4180665"/>
          </a:xfrm>
          <a:prstGeom prst="rect">
            <a:avLst/>
          </a:prstGeom>
        </p:spPr>
      </p:pic>
      <p:sp>
        <p:nvSpPr>
          <p:cNvPr id="10" name="TextBox 9">
            <a:extLst>
              <a:ext uri="{FF2B5EF4-FFF2-40B4-BE49-F238E27FC236}">
                <a16:creationId xmlns:a16="http://schemas.microsoft.com/office/drawing/2014/main" id="{A7BD0820-F987-1A7C-AEBD-524DF361BF78}"/>
              </a:ext>
            </a:extLst>
          </p:cNvPr>
          <p:cNvSpPr txBox="1"/>
          <p:nvPr/>
        </p:nvSpPr>
        <p:spPr>
          <a:xfrm>
            <a:off x="3326484" y="2990995"/>
            <a:ext cx="4525734" cy="34778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u="sng" dirty="0">
                <a:solidFill>
                  <a:schemeClr val="bg1"/>
                </a:solidFill>
                <a:latin typeface="Calibri"/>
                <a:ea typeface="Calibri"/>
                <a:cs typeface="Calibri"/>
              </a:rPr>
              <a:t>Thursday 6th July</a:t>
            </a:r>
          </a:p>
          <a:p>
            <a:r>
              <a:rPr lang="en-GB" sz="2000" dirty="0">
                <a:solidFill>
                  <a:schemeClr val="bg1"/>
                </a:solidFill>
                <a:latin typeface="Times New Roman"/>
                <a:ea typeface="Calibri"/>
                <a:cs typeface="Times New Roman"/>
              </a:rPr>
              <a:t>8.45am: Pupils arrive to Sports Hall</a:t>
            </a:r>
            <a:endParaRPr lang="en-US" sz="2000">
              <a:solidFill>
                <a:schemeClr val="bg1"/>
              </a:solidFill>
              <a:latin typeface="Times New Roman"/>
              <a:ea typeface="Calibri"/>
              <a:cs typeface="Times New Roman"/>
            </a:endParaRPr>
          </a:p>
          <a:p>
            <a:r>
              <a:rPr lang="en-GB" sz="2000" dirty="0">
                <a:solidFill>
                  <a:schemeClr val="bg1"/>
                </a:solidFill>
                <a:latin typeface="Times New Roman"/>
                <a:ea typeface="Calibri"/>
                <a:cs typeface="Times New Roman"/>
              </a:rPr>
              <a:t>9.00 – 10.35: Time with Form Tutors </a:t>
            </a:r>
            <a:endParaRPr lang="en-US" sz="2000">
              <a:solidFill>
                <a:schemeClr val="bg1"/>
              </a:solidFill>
              <a:latin typeface="Times New Roman"/>
              <a:ea typeface="Calibri"/>
              <a:cs typeface="Times New Roman"/>
            </a:endParaRPr>
          </a:p>
          <a:p>
            <a:r>
              <a:rPr lang="en-GB" sz="2000" dirty="0">
                <a:solidFill>
                  <a:schemeClr val="bg1"/>
                </a:solidFill>
                <a:latin typeface="Times New Roman"/>
                <a:ea typeface="Calibri"/>
                <a:cs typeface="Times New Roman"/>
              </a:rPr>
              <a:t>10.35 – 10.55 Break (on Astro)</a:t>
            </a:r>
          </a:p>
          <a:p>
            <a:r>
              <a:rPr lang="en-GB" sz="2000" dirty="0">
                <a:solidFill>
                  <a:schemeClr val="bg1"/>
                </a:solidFill>
                <a:latin typeface="Times New Roman"/>
                <a:ea typeface="Calibri"/>
                <a:cs typeface="Times New Roman"/>
              </a:rPr>
              <a:t>10.55 – 11.55 Lesson 1</a:t>
            </a:r>
          </a:p>
          <a:p>
            <a:r>
              <a:rPr lang="en-GB" sz="2000" dirty="0">
                <a:solidFill>
                  <a:schemeClr val="bg1"/>
                </a:solidFill>
                <a:latin typeface="Times New Roman"/>
                <a:ea typeface="Calibri"/>
                <a:cs typeface="Times New Roman"/>
              </a:rPr>
              <a:t>11.55 – 12.55 Lesson 2</a:t>
            </a:r>
          </a:p>
          <a:p>
            <a:r>
              <a:rPr lang="en-GB" sz="2000" dirty="0">
                <a:solidFill>
                  <a:schemeClr val="bg1"/>
                </a:solidFill>
                <a:latin typeface="Times New Roman"/>
                <a:ea typeface="Calibri"/>
                <a:cs typeface="Times New Roman"/>
              </a:rPr>
              <a:t>12.55 – 1.15 Lunch (on Astro)</a:t>
            </a:r>
          </a:p>
          <a:p>
            <a:r>
              <a:rPr lang="en-GB" sz="2000" dirty="0">
                <a:solidFill>
                  <a:schemeClr val="bg1"/>
                </a:solidFill>
                <a:latin typeface="Times New Roman"/>
                <a:ea typeface="Calibri"/>
                <a:cs typeface="Times New Roman"/>
              </a:rPr>
              <a:t>1.15 – 2.15 Activities with SSP</a:t>
            </a:r>
          </a:p>
          <a:p>
            <a:r>
              <a:rPr lang="en-GB" sz="2000" dirty="0">
                <a:solidFill>
                  <a:schemeClr val="bg1"/>
                </a:solidFill>
                <a:latin typeface="Times New Roman"/>
                <a:ea typeface="Calibri"/>
                <a:cs typeface="Times New Roman"/>
              </a:rPr>
              <a:t>2.15 – 2.45 Parents can meet FT’s/</a:t>
            </a:r>
            <a:r>
              <a:rPr lang="en-GB" sz="2000" err="1">
                <a:solidFill>
                  <a:schemeClr val="bg1"/>
                </a:solidFill>
                <a:latin typeface="Times New Roman"/>
                <a:ea typeface="Calibri"/>
                <a:cs typeface="Times New Roman"/>
              </a:rPr>
              <a:t>HoY</a:t>
            </a:r>
            <a:r>
              <a:rPr lang="en-GB" sz="2000" dirty="0">
                <a:solidFill>
                  <a:schemeClr val="bg1"/>
                </a:solidFill>
                <a:latin typeface="Times New Roman"/>
                <a:ea typeface="Calibri"/>
                <a:cs typeface="Times New Roman"/>
              </a:rPr>
              <a:t>/SLT</a:t>
            </a:r>
          </a:p>
          <a:p>
            <a:r>
              <a:rPr lang="en-GB" sz="2000" dirty="0">
                <a:solidFill>
                  <a:schemeClr val="bg1"/>
                </a:solidFill>
                <a:latin typeface="Times New Roman"/>
                <a:ea typeface="Calibri"/>
                <a:cs typeface="Times New Roman"/>
              </a:rPr>
              <a:t>2.45 Students leave from field</a:t>
            </a:r>
            <a:endParaRPr lang="en-US" sz="2000" dirty="0">
              <a:solidFill>
                <a:schemeClr val="bg1"/>
              </a:solidFill>
              <a:latin typeface="Times New Roman"/>
              <a:cs typeface="Times New Roman"/>
            </a:endParaRPr>
          </a:p>
        </p:txBody>
      </p:sp>
      <p:pic>
        <p:nvPicPr>
          <p:cNvPr id="12" name="Picture 11" descr="A picture containing text&#10;&#10;Description automatically generated">
            <a:extLst>
              <a:ext uri="{FF2B5EF4-FFF2-40B4-BE49-F238E27FC236}">
                <a16:creationId xmlns:a16="http://schemas.microsoft.com/office/drawing/2014/main" id="{2CB2FAE7-1F37-C40A-6B03-0930B449DC5F}"/>
              </a:ext>
            </a:extLst>
          </p:cNvPr>
          <p:cNvPicPr>
            <a:picLocks noChangeAspect="1"/>
          </p:cNvPicPr>
          <p:nvPr/>
        </p:nvPicPr>
        <p:blipFill>
          <a:blip r:embed="rId3"/>
          <a:stretch>
            <a:fillRect/>
          </a:stretch>
        </p:blipFill>
        <p:spPr>
          <a:xfrm>
            <a:off x="9908987" y="152230"/>
            <a:ext cx="2003122" cy="903238"/>
          </a:xfrm>
          <a:prstGeom prst="rect">
            <a:avLst/>
          </a:prstGeom>
        </p:spPr>
      </p:pic>
      <p:pic>
        <p:nvPicPr>
          <p:cNvPr id="13" name="Picture 13" descr="A picture containing background pattern&#10;&#10;Description automatically generated">
            <a:extLst>
              <a:ext uri="{FF2B5EF4-FFF2-40B4-BE49-F238E27FC236}">
                <a16:creationId xmlns:a16="http://schemas.microsoft.com/office/drawing/2014/main" id="{AE68F9BC-1771-9C83-8602-BD9DAA013A1C}"/>
              </a:ext>
            </a:extLst>
          </p:cNvPr>
          <p:cNvPicPr>
            <a:picLocks noChangeAspect="1"/>
          </p:cNvPicPr>
          <p:nvPr/>
        </p:nvPicPr>
        <p:blipFill>
          <a:blip r:embed="rId4"/>
          <a:stretch>
            <a:fillRect/>
          </a:stretch>
        </p:blipFill>
        <p:spPr>
          <a:xfrm>
            <a:off x="310551" y="148565"/>
            <a:ext cx="2743200" cy="2736493"/>
          </a:xfrm>
          <a:prstGeom prst="rect">
            <a:avLst/>
          </a:prstGeom>
        </p:spPr>
      </p:pic>
      <p:sp>
        <p:nvSpPr>
          <p:cNvPr id="4" name="TextBox 3">
            <a:extLst>
              <a:ext uri="{FF2B5EF4-FFF2-40B4-BE49-F238E27FC236}">
                <a16:creationId xmlns:a16="http://schemas.microsoft.com/office/drawing/2014/main" id="{D6FE67B3-5C75-223A-DF4C-1B6D17E414B7}"/>
              </a:ext>
            </a:extLst>
          </p:cNvPr>
          <p:cNvSpPr txBox="1"/>
          <p:nvPr/>
        </p:nvSpPr>
        <p:spPr>
          <a:xfrm>
            <a:off x="3821545" y="150091"/>
            <a:ext cx="59805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latin typeface="Elephant"/>
              </a:rPr>
              <a:t>YEAR 7 </a:t>
            </a:r>
          </a:p>
          <a:p>
            <a:r>
              <a:rPr lang="en-GB" sz="6000" b="1">
                <a:latin typeface="Elephant"/>
              </a:rPr>
              <a:t>INDUCTION </a:t>
            </a:r>
            <a:endParaRPr lang="en-GB" sz="6000" b="1" dirty="0">
              <a:latin typeface="Elephant"/>
            </a:endParaRPr>
          </a:p>
          <a:p>
            <a:r>
              <a:rPr lang="en-GB" sz="6000" b="1" dirty="0">
                <a:latin typeface="Elephant"/>
              </a:rPr>
              <a:t>DAY</a:t>
            </a:r>
          </a:p>
        </p:txBody>
      </p:sp>
    </p:spTree>
    <p:extLst>
      <p:ext uri="{BB962C8B-B14F-4D97-AF65-F5344CB8AC3E}">
        <p14:creationId xmlns:p14="http://schemas.microsoft.com/office/powerpoint/2010/main" val="4250609077"/>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TotalTime>
  <Words>3066</Words>
  <Application>Microsoft Office PowerPoint</Application>
  <PresentationFormat>Widescreen</PresentationFormat>
  <Paragraphs>314</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SketchyVTI</vt:lpstr>
      <vt:lpstr>Office Theme</vt:lpstr>
      <vt:lpstr>What to expect from Year 7 </vt:lpstr>
      <vt:lpstr>To Taverham High School</vt:lpstr>
      <vt:lpstr>PowerPoint Presentation</vt:lpstr>
      <vt:lpstr>PowerPoint Presentation</vt:lpstr>
      <vt:lpstr>PowerPoint Presentation</vt:lpstr>
      <vt:lpstr>ACE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Miss Y Molloy</cp:lastModifiedBy>
  <cp:revision>1712</cp:revision>
  <dcterms:created xsi:type="dcterms:W3CDTF">2023-04-27T11:47:08Z</dcterms:created>
  <dcterms:modified xsi:type="dcterms:W3CDTF">2023-07-20T10:25:12Z</dcterms:modified>
</cp:coreProperties>
</file>